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33"/>
  </p:notesMasterIdLst>
  <p:sldIdLst>
    <p:sldId id="256" r:id="rId2"/>
    <p:sldId id="304" r:id="rId3"/>
    <p:sldId id="305" r:id="rId4"/>
    <p:sldId id="306" r:id="rId5"/>
    <p:sldId id="332" r:id="rId6"/>
    <p:sldId id="259" r:id="rId7"/>
    <p:sldId id="260" r:id="rId8"/>
    <p:sldId id="265" r:id="rId9"/>
    <p:sldId id="286" r:id="rId10"/>
    <p:sldId id="266" r:id="rId11"/>
    <p:sldId id="267" r:id="rId12"/>
    <p:sldId id="320" r:id="rId13"/>
    <p:sldId id="324" r:id="rId14"/>
    <p:sldId id="310" r:id="rId15"/>
    <p:sldId id="334" r:id="rId16"/>
    <p:sldId id="335" r:id="rId17"/>
    <p:sldId id="321" r:id="rId18"/>
    <p:sldId id="316" r:id="rId19"/>
    <p:sldId id="337" r:id="rId20"/>
    <p:sldId id="290" r:id="rId21"/>
    <p:sldId id="270" r:id="rId22"/>
    <p:sldId id="327" r:id="rId23"/>
    <p:sldId id="314" r:id="rId24"/>
    <p:sldId id="312" r:id="rId25"/>
    <p:sldId id="326" r:id="rId26"/>
    <p:sldId id="325" r:id="rId27"/>
    <p:sldId id="338" r:id="rId28"/>
    <p:sldId id="313" r:id="rId29"/>
    <p:sldId id="317" r:id="rId30"/>
    <p:sldId id="315" r:id="rId31"/>
    <p:sldId id="328" r:id="rId3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E39A"/>
    <a:srgbClr val="819AFF"/>
    <a:srgbClr val="FBFF8F"/>
    <a:srgbClr val="FCFFF0"/>
    <a:srgbClr val="8BD9ED"/>
    <a:srgbClr val="992288"/>
    <a:srgbClr val="EE7722"/>
    <a:srgbClr val="3366AA"/>
    <a:srgbClr val="11AA99"/>
    <a:srgbClr val="EE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63" autoAdjust="0"/>
    <p:restoredTop sz="96392" autoAdjust="0"/>
  </p:normalViewPr>
  <p:slideViewPr>
    <p:cSldViewPr snapToGrid="0" snapToObjects="1" showGuides="1">
      <p:cViewPr>
        <p:scale>
          <a:sx n="90" d="100"/>
          <a:sy n="90" d="100"/>
        </p:scale>
        <p:origin x="-80" y="-248"/>
      </p:cViewPr>
      <p:guideLst>
        <p:guide orient="horz" pos="2592"/>
        <p:guide pos="4608"/>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800">
                <a:latin typeface="+mj-lt"/>
              </a:defRPr>
            </a:pPr>
            <a:r>
              <a:rPr lang="en-US" sz="2800" dirty="0" smtClean="0">
                <a:solidFill>
                  <a:srgbClr val="FFFFFF"/>
                </a:solidFill>
                <a:latin typeface="+mj-lt"/>
              </a:rPr>
              <a:t>Comparison of Speech Recognition Approaches</a:t>
            </a:r>
            <a:r>
              <a:rPr lang="en-US" sz="2800" dirty="0" smtClean="0">
                <a:latin typeface="+mj-lt"/>
              </a:rPr>
              <a:t> </a:t>
            </a:r>
            <a:r>
              <a:rPr lang="en-US" sz="2800" dirty="0">
                <a:latin typeface="+mj-lt"/>
              </a:rPr>
              <a:t>Title</a:t>
            </a:r>
          </a:p>
        </c:rich>
      </c:tx>
      <c:layout>
        <c:manualLayout>
          <c:xMode val="edge"/>
          <c:yMode val="edge"/>
          <c:x val="0.114187226596675"/>
          <c:y val="0.0326797385620915"/>
        </c:manualLayout>
      </c:layout>
      <c:overlay val="0"/>
    </c:title>
    <c:autoTitleDeleted val="0"/>
    <c:plotArea>
      <c:layout>
        <c:manualLayout>
          <c:layoutTarget val="inner"/>
          <c:xMode val="edge"/>
          <c:yMode val="edge"/>
          <c:x val="0.0400092592592593"/>
          <c:y val="0.0320039327425044"/>
          <c:w val="0.734222222222222"/>
          <c:h val="0.838692231302172"/>
        </c:manualLayout>
      </c:layout>
      <c:lineChart>
        <c:grouping val="standard"/>
        <c:varyColors val="0"/>
        <c:ser>
          <c:idx val="0"/>
          <c:order val="0"/>
          <c:tx>
            <c:strRef>
              <c:f>Sheet1!$B$1</c:f>
              <c:strCache>
                <c:ptCount val="1"/>
                <c:pt idx="0">
                  <c:v>Deep Speech</c:v>
                </c:pt>
              </c:strCache>
            </c:strRef>
          </c:tx>
          <c:spPr>
            <a:ln w="63500" cap="rnd">
              <a:solidFill>
                <a:schemeClr val="accent2"/>
              </a:solidFill>
              <a:round/>
            </a:ln>
            <a:effectLst/>
          </c:spPr>
          <c:marker>
            <c:symbol val="none"/>
          </c:marker>
          <c:dLbls>
            <c:dLbl>
              <c:idx val="3"/>
              <c:dLblPos val="r"/>
              <c:showLegendKey val="0"/>
              <c:showVal val="1"/>
              <c:showCatName val="0"/>
              <c:showSerName val="1"/>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numCache>
            </c:numRef>
          </c:cat>
          <c:val>
            <c:numRef>
              <c:f>Sheet1!$B$2:$B$5</c:f>
              <c:numCache>
                <c:formatCode>General</c:formatCode>
                <c:ptCount val="4"/>
              </c:numCache>
            </c:numRef>
          </c:val>
          <c:smooth val="0"/>
        </c:ser>
        <c:ser>
          <c:idx val="1"/>
          <c:order val="1"/>
          <c:tx>
            <c:strRef>
              <c:f>Sheet1!$C$1</c:f>
              <c:strCache>
                <c:ptCount val="1"/>
                <c:pt idx="0">
                  <c:v>Hybrid Approaches</c:v>
                </c:pt>
              </c:strCache>
            </c:strRef>
          </c:tx>
          <c:spPr>
            <a:ln w="47625" cap="rnd">
              <a:solidFill>
                <a:srgbClr val="FFFF00"/>
              </a:solidFill>
              <a:prstDash val="sysDash"/>
              <a:round/>
            </a:ln>
            <a:effectLst/>
          </c:spPr>
          <c:marker>
            <c:symbol val="none"/>
          </c:marker>
          <c:dLbls>
            <c:dLbl>
              <c:idx val="3"/>
              <c:dLblPos val="r"/>
              <c:showLegendKey val="0"/>
              <c:showVal val="1"/>
              <c:showCatName val="0"/>
              <c:showSerName val="1"/>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numCache>
            </c:numRef>
          </c:cat>
          <c:val>
            <c:numRef>
              <c:f>Sheet1!$C$2:$C$5</c:f>
              <c:numCache>
                <c:formatCode>General</c:formatCode>
                <c:ptCount val="4"/>
              </c:numCache>
            </c:numRef>
          </c:val>
          <c:smooth val="0"/>
        </c:ser>
        <c:ser>
          <c:idx val="2"/>
          <c:order val="2"/>
          <c:tx>
            <c:strRef>
              <c:f>Sheet1!$D$1</c:f>
              <c:strCache>
                <c:ptCount val="1"/>
                <c:pt idx="0">
                  <c:v>Traditional ASR</c:v>
                </c:pt>
              </c:strCache>
            </c:strRef>
          </c:tx>
          <c:spPr>
            <a:ln w="69850" cap="rnd">
              <a:solidFill>
                <a:srgbClr val="8BD9ED"/>
              </a:solidFill>
              <a:prstDash val="sysDot"/>
              <a:round/>
            </a:ln>
            <a:effectLst/>
          </c:spPr>
          <c:marker>
            <c:symbol val="none"/>
          </c:marker>
          <c:dLbls>
            <c:dLbl>
              <c:idx val="3"/>
              <c:dLblPos val="r"/>
              <c:showLegendKey val="0"/>
              <c:showVal val="1"/>
              <c:showCatName val="0"/>
              <c:showSerName val="1"/>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numCache>
            </c:numRef>
          </c:cat>
          <c:val>
            <c:numRef>
              <c:f>Sheet1!$D$2:$D$5</c:f>
              <c:numCache>
                <c:formatCode>General</c:formatCode>
                <c:ptCount val="4"/>
              </c:numCache>
            </c:numRef>
          </c:val>
          <c:smooth val="0"/>
        </c:ser>
        <c:dLbls>
          <c:showLegendKey val="0"/>
          <c:showVal val="0"/>
          <c:showCatName val="0"/>
          <c:showSerName val="0"/>
          <c:showPercent val="0"/>
          <c:showBubbleSize val="0"/>
        </c:dLbls>
        <c:marker val="1"/>
        <c:smooth val="0"/>
        <c:axId val="2080171272"/>
        <c:axId val="2080148408"/>
      </c:lineChart>
      <c:catAx>
        <c:axId val="20801712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smtClean="0">
                    <a:solidFill>
                      <a:schemeClr val="bg1"/>
                    </a:solidFill>
                    <a:latin typeface="+mj-lt"/>
                  </a:rPr>
                  <a:t>Data + Model Size</a:t>
                </a:r>
              </a:p>
              <a:p>
                <a:pPr>
                  <a:defRPr sz="1330" b="0" i="0" u="none" strike="noStrike" kern="1200" baseline="0">
                    <a:solidFill>
                      <a:schemeClr val="tx1">
                        <a:lumMod val="65000"/>
                        <a:lumOff val="35000"/>
                      </a:schemeClr>
                    </a:solidFill>
                    <a:latin typeface="+mn-lt"/>
                    <a:ea typeface="+mn-ea"/>
                    <a:cs typeface="+mn-cs"/>
                  </a:defRPr>
                </a:pPr>
                <a:r>
                  <a:rPr lang="en-US" sz="2400" dirty="0" smtClean="0">
                    <a:solidFill>
                      <a:schemeClr val="bg1"/>
                    </a:solidFill>
                    <a:latin typeface="+mj-lt"/>
                  </a:rPr>
                  <a:t>(Speed)</a:t>
                </a:r>
              </a:p>
            </c:rich>
          </c:tx>
          <c:layout/>
          <c:overlay val="0"/>
          <c:spPr>
            <a:noFill/>
            <a:ln>
              <a:noFill/>
            </a:ln>
            <a:effectLst/>
          </c:spPr>
        </c:title>
        <c:numFmt formatCode="General" sourceLinked="1"/>
        <c:majorTickMark val="none"/>
        <c:minorTickMark val="none"/>
        <c:tickLblPos val="nextTo"/>
        <c:spPr>
          <a:noFill/>
          <a:ln w="25400" cap="flat" cmpd="sng" algn="ctr">
            <a:solidFill>
              <a:schemeClr val="bg1"/>
            </a:solidFill>
            <a:round/>
            <a:tailEnd type="triangle"/>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0148408"/>
        <c:crosses val="autoZero"/>
        <c:auto val="1"/>
        <c:lblAlgn val="ctr"/>
        <c:lblOffset val="100"/>
        <c:noMultiLvlLbl val="0"/>
      </c:catAx>
      <c:valAx>
        <c:axId val="20801484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smtClean="0">
                    <a:solidFill>
                      <a:schemeClr val="bg1"/>
                    </a:solidFill>
                    <a:latin typeface="+mj-lt"/>
                  </a:rPr>
                  <a:t>Accuracy</a:t>
                </a:r>
                <a:endParaRPr lang="en-US" sz="2400" dirty="0">
                  <a:solidFill>
                    <a:schemeClr val="bg1"/>
                  </a:solidFill>
                  <a:latin typeface="+mj-lt"/>
                </a:endParaRPr>
              </a:p>
            </c:rich>
          </c:tx>
          <c:layout>
            <c:manualLayout>
              <c:xMode val="edge"/>
              <c:yMode val="edge"/>
              <c:x val="0.0"/>
              <c:y val="0.296075534708953"/>
            </c:manualLayout>
          </c:layout>
          <c:overlay val="0"/>
          <c:spPr>
            <a:noFill/>
            <a:ln>
              <a:noFill/>
            </a:ln>
            <a:effectLst/>
          </c:spPr>
        </c:title>
        <c:numFmt formatCode="General" sourceLinked="1"/>
        <c:majorTickMark val="none"/>
        <c:minorTickMark val="none"/>
        <c:tickLblPos val="none"/>
        <c:spPr>
          <a:solidFill>
            <a:schemeClr val="bg1"/>
          </a:solidFill>
          <a:ln w="25400">
            <a:solidFill>
              <a:schemeClr val="bg1"/>
            </a:solidFill>
            <a:headEnd w="lg" len="med"/>
            <a:tailEnd type="triangle"/>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0171272"/>
        <c:crosses val="autoZero"/>
        <c:crossBetween val="between"/>
      </c:valAx>
      <c:spPr>
        <a:noFill/>
        <a:ln>
          <a:noFill/>
        </a:ln>
        <a:effectLst/>
      </c:spPr>
    </c:plotArea>
    <c:legend>
      <c:legendPos val="r"/>
      <c:layout>
        <c:manualLayout>
          <c:xMode val="edge"/>
          <c:yMode val="edge"/>
          <c:x val="0.776083333333333"/>
          <c:y val="0.24789032827971"/>
          <c:w val="0.213731481481481"/>
          <c:h val="0.363894213723852"/>
        </c:manualLayout>
      </c:layout>
      <c:overlay val="0"/>
      <c:spPr>
        <a:noFill/>
        <a:ln w="6350">
          <a:solidFill>
            <a:schemeClr val="accent1"/>
          </a:solidFill>
        </a:ln>
        <a:effectLst/>
      </c:spPr>
      <c:txPr>
        <a:bodyPr rot="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0960100612423447"/>
          <c:y val="0.0803925077547125"/>
          <c:w val="0.891952901720618"/>
          <c:h val="0.743873287704926"/>
        </c:manualLayout>
      </c:layout>
      <c:barChart>
        <c:barDir val="col"/>
        <c:grouping val="clustered"/>
        <c:varyColors val="0"/>
        <c:ser>
          <c:idx val="0"/>
          <c:order val="0"/>
          <c:tx>
            <c:strRef>
              <c:f>Sheet1!$B$1</c:f>
              <c:strCache>
                <c:ptCount val="1"/>
                <c:pt idx="0">
                  <c:v>Series 1</c:v>
                </c:pt>
              </c:strCache>
            </c:strRef>
          </c:tx>
          <c:spPr>
            <a:pattFill prst="wdUpDiag">
              <a:fgClr>
                <a:schemeClr val="accent4"/>
              </a:fgClr>
              <a:bgClr>
                <a:schemeClr val="accent4">
                  <a:lumMod val="60000"/>
                  <a:lumOff val="40000"/>
                </a:schemeClr>
              </a:bgClr>
            </a:pattFill>
            <a:ln>
              <a:noFill/>
            </a:ln>
            <a:effectLst/>
          </c:spPr>
          <c:invertIfNegative val="0"/>
          <c:dPt>
            <c:idx val="3"/>
            <c:invertIfNegative val="0"/>
            <c:bubble3D val="0"/>
            <c:spPr>
              <a:solidFill>
                <a:schemeClr val="accent2"/>
              </a:solidFill>
              <a:ln>
                <a:noFill/>
              </a:ln>
              <a:effectLst/>
            </c:spPr>
          </c:dPt>
          <c:dPt>
            <c:idx val="4"/>
            <c:invertIfNegative val="0"/>
            <c:bubble3D val="0"/>
            <c:spPr>
              <a:solidFill>
                <a:schemeClr val="accent2"/>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WSJ</c:v>
                </c:pt>
                <c:pt idx="1">
                  <c:v>Switchboard</c:v>
                </c:pt>
                <c:pt idx="2">
                  <c:v>Fisher</c:v>
                </c:pt>
                <c:pt idx="3">
                  <c:v>Deep Speech</c:v>
                </c:pt>
                <c:pt idx="4">
                  <c:v>Deep Speech + Noise</c:v>
                </c:pt>
              </c:strCache>
            </c:strRef>
          </c:cat>
          <c:val>
            <c:numRef>
              <c:f>Sheet1!$B$2:$B$6</c:f>
              <c:numCache>
                <c:formatCode>General</c:formatCode>
                <c:ptCount val="5"/>
                <c:pt idx="0">
                  <c:v>80.0</c:v>
                </c:pt>
                <c:pt idx="1">
                  <c:v>300.0</c:v>
                </c:pt>
                <c:pt idx="2">
                  <c:v>2000.0</c:v>
                </c:pt>
                <c:pt idx="3">
                  <c:v>11940.0</c:v>
                </c:pt>
                <c:pt idx="4">
                  <c:v>100000.0</c:v>
                </c:pt>
              </c:numCache>
            </c:numRef>
          </c:val>
        </c:ser>
        <c:dLbls>
          <c:dLblPos val="outEnd"/>
          <c:showLegendKey val="0"/>
          <c:showVal val="1"/>
          <c:showCatName val="0"/>
          <c:showSerName val="0"/>
          <c:showPercent val="0"/>
          <c:showBubbleSize val="0"/>
        </c:dLbls>
        <c:gapWidth val="219"/>
        <c:overlap val="-27"/>
        <c:axId val="-2060126568"/>
        <c:axId val="-2063812840"/>
      </c:barChart>
      <c:catAx>
        <c:axId val="-2060126568"/>
        <c:scaling>
          <c:orientation val="minMax"/>
        </c:scaling>
        <c:delete val="0"/>
        <c:axPos val="b"/>
        <c:title>
          <c:tx>
            <c:rich>
              <a:bodyPr/>
              <a:lstStyle/>
              <a:p>
                <a:pPr>
                  <a:defRPr sz="2400">
                    <a:latin typeface="+mj-lt"/>
                  </a:defRPr>
                </a:pPr>
                <a:r>
                  <a:rPr lang="en-US" sz="2400" dirty="0" smtClean="0">
                    <a:solidFill>
                      <a:schemeClr val="bg1"/>
                    </a:solidFill>
                    <a:latin typeface="+mj-lt"/>
                  </a:rPr>
                  <a:t>Audio</a:t>
                </a:r>
                <a:r>
                  <a:rPr lang="en-US" sz="2400" baseline="0" dirty="0" smtClean="0">
                    <a:solidFill>
                      <a:schemeClr val="bg1"/>
                    </a:solidFill>
                    <a:latin typeface="+mj-lt"/>
                  </a:rPr>
                  <a:t> Datasets</a:t>
                </a:r>
                <a:endParaRPr lang="en-US" sz="2400" dirty="0">
                  <a:solidFill>
                    <a:schemeClr val="bg1"/>
                  </a:solidFill>
                  <a:latin typeface="+mj-lt"/>
                </a:endParaRPr>
              </a:p>
            </c:rich>
          </c:tx>
          <c:layout>
            <c:manualLayout>
              <c:xMode val="edge"/>
              <c:yMode val="edge"/>
              <c:x val="0.412798118985127"/>
              <c:y val="0.933777592669721"/>
            </c:manualLayout>
          </c:layout>
          <c:overlay val="0"/>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bg1"/>
                </a:solidFill>
                <a:latin typeface="+mj-lt"/>
                <a:ea typeface="+mn-ea"/>
                <a:cs typeface="+mn-cs"/>
              </a:defRPr>
            </a:pPr>
            <a:endParaRPr lang="en-US"/>
          </a:p>
        </c:txPr>
        <c:crossAx val="-2063812840"/>
        <c:crosses val="autoZero"/>
        <c:auto val="1"/>
        <c:lblAlgn val="ctr"/>
        <c:lblOffset val="100"/>
        <c:noMultiLvlLbl val="0"/>
      </c:catAx>
      <c:valAx>
        <c:axId val="-2063812840"/>
        <c:scaling>
          <c:orientation val="minMax"/>
          <c:max val="120000.0"/>
        </c:scaling>
        <c:delete val="0"/>
        <c:axPos val="l"/>
        <c:majorGridlines>
          <c:spPr>
            <a:ln w="6350"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2400" dirty="0" smtClean="0">
                    <a:solidFill>
                      <a:schemeClr val="bg1"/>
                    </a:solidFill>
                    <a:latin typeface="+mj-lt"/>
                  </a:rPr>
                  <a:t>Hours of Audio</a:t>
                </a:r>
                <a:endParaRPr lang="en-US" sz="2400" dirty="0">
                  <a:solidFill>
                    <a:schemeClr val="bg1"/>
                  </a:solidFill>
                  <a:latin typeface="+mj-lt"/>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lumMod val="75000"/>
                  </a:schemeClr>
                </a:solidFill>
                <a:latin typeface="+mj-lt"/>
                <a:ea typeface="+mn-ea"/>
                <a:cs typeface="+mn-cs"/>
              </a:defRPr>
            </a:pPr>
            <a:endParaRPr lang="en-US"/>
          </a:p>
        </c:txPr>
        <c:crossAx val="-2060126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DAFFC-3012-8A46-B272-8F20997D015D}" type="datetimeFigureOut">
              <a:rPr lang="en-US" smtClean="0"/>
              <a:t>9/25/16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B68A7-2D8D-EC4D-9D58-6352C74983EC}" type="slidenum">
              <a:rPr lang="en-US" smtClean="0"/>
              <a:t>‹#›</a:t>
            </a:fld>
            <a:endParaRPr lang="en-US"/>
          </a:p>
        </p:txBody>
      </p:sp>
    </p:spTree>
    <p:extLst>
      <p:ext uri="{BB962C8B-B14F-4D97-AF65-F5344CB8AC3E}">
        <p14:creationId xmlns:p14="http://schemas.microsoft.com/office/powerpoint/2010/main" val="50332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2B68A7-2D8D-EC4D-9D58-6352C74983EC}" type="slidenum">
              <a:rPr lang="en-US" smtClean="0"/>
              <a:t>8</a:t>
            </a:fld>
            <a:endParaRPr lang="en-US"/>
          </a:p>
        </p:txBody>
      </p:sp>
    </p:spTree>
    <p:extLst>
      <p:ext uri="{BB962C8B-B14F-4D97-AF65-F5344CB8AC3E}">
        <p14:creationId xmlns:p14="http://schemas.microsoft.com/office/powerpoint/2010/main" val="708672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2B68A7-2D8D-EC4D-9D58-6352C74983EC}" type="slidenum">
              <a:rPr lang="en-US" smtClean="0"/>
              <a:t>9</a:t>
            </a:fld>
            <a:endParaRPr lang="en-US"/>
          </a:p>
        </p:txBody>
      </p:sp>
    </p:spTree>
    <p:extLst>
      <p:ext uri="{BB962C8B-B14F-4D97-AF65-F5344CB8AC3E}">
        <p14:creationId xmlns:p14="http://schemas.microsoft.com/office/powerpoint/2010/main" val="128027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Analogy</a:t>
            </a:r>
            <a:r>
              <a:rPr lang="en-US" baseline="0" dirty="0" smtClean="0"/>
              <a:t> to real world problem. </a:t>
            </a:r>
            <a:endParaRPr lang="en-US" dirty="0"/>
          </a:p>
        </p:txBody>
      </p:sp>
      <p:sp>
        <p:nvSpPr>
          <p:cNvPr id="4" name="Slide Number Placeholder 3"/>
          <p:cNvSpPr>
            <a:spLocks noGrp="1"/>
          </p:cNvSpPr>
          <p:nvPr>
            <p:ph type="sldNum" sz="quarter" idx="10"/>
          </p:nvPr>
        </p:nvSpPr>
        <p:spPr/>
        <p:txBody>
          <a:bodyPr/>
          <a:lstStyle/>
          <a:p>
            <a:fld id="{BD2B68A7-2D8D-EC4D-9D58-6352C74983EC}" type="slidenum">
              <a:rPr lang="en-US" smtClean="0"/>
              <a:t>11</a:t>
            </a:fld>
            <a:endParaRPr lang="en-US"/>
          </a:p>
        </p:txBody>
      </p:sp>
    </p:spTree>
    <p:extLst>
      <p:ext uri="{BB962C8B-B14F-4D97-AF65-F5344CB8AC3E}">
        <p14:creationId xmlns:p14="http://schemas.microsoft.com/office/powerpoint/2010/main" val="422861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2B68A7-2D8D-EC4D-9D58-6352C74983EC}" type="slidenum">
              <a:rPr lang="en-US" smtClean="0"/>
              <a:t>18</a:t>
            </a:fld>
            <a:endParaRPr lang="en-US"/>
          </a:p>
        </p:txBody>
      </p:sp>
    </p:spTree>
    <p:extLst>
      <p:ext uri="{BB962C8B-B14F-4D97-AF65-F5344CB8AC3E}">
        <p14:creationId xmlns:p14="http://schemas.microsoft.com/office/powerpoint/2010/main" val="3286664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2B68A7-2D8D-EC4D-9D58-6352C74983EC}" type="slidenum">
              <a:rPr lang="en-US" smtClean="0"/>
              <a:t>21</a:t>
            </a:fld>
            <a:endParaRPr lang="en-US"/>
          </a:p>
        </p:txBody>
      </p:sp>
    </p:spTree>
    <p:extLst>
      <p:ext uri="{BB962C8B-B14F-4D97-AF65-F5344CB8AC3E}">
        <p14:creationId xmlns:p14="http://schemas.microsoft.com/office/powerpoint/2010/main" val="1733939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D2B68A7-2D8D-EC4D-9D58-6352C74983EC}" type="slidenum">
              <a:rPr lang="en-US" smtClean="0"/>
              <a:t>22</a:t>
            </a:fld>
            <a:endParaRPr lang="en-US"/>
          </a:p>
        </p:txBody>
      </p:sp>
    </p:spTree>
    <p:extLst>
      <p:ext uri="{BB962C8B-B14F-4D97-AF65-F5344CB8AC3E}">
        <p14:creationId xmlns:p14="http://schemas.microsoft.com/office/powerpoint/2010/main" val="142309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2B68A7-2D8D-EC4D-9D58-6352C74983EC}" type="slidenum">
              <a:rPr lang="en-US" smtClean="0"/>
              <a:t>23</a:t>
            </a:fld>
            <a:endParaRPr lang="en-US"/>
          </a:p>
        </p:txBody>
      </p:sp>
    </p:spTree>
    <p:extLst>
      <p:ext uri="{BB962C8B-B14F-4D97-AF65-F5344CB8AC3E}">
        <p14:creationId xmlns:p14="http://schemas.microsoft.com/office/powerpoint/2010/main" val="1733939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2B68A7-2D8D-EC4D-9D58-6352C74983EC}" type="slidenum">
              <a:rPr lang="en-US" smtClean="0"/>
              <a:t>27</a:t>
            </a:fld>
            <a:endParaRPr lang="en-US"/>
          </a:p>
        </p:txBody>
      </p:sp>
    </p:spTree>
    <p:extLst>
      <p:ext uri="{BB962C8B-B14F-4D97-AF65-F5344CB8AC3E}">
        <p14:creationId xmlns:p14="http://schemas.microsoft.com/office/powerpoint/2010/main" val="173393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14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alphaModFix amt="83000"/>
            <a:extLst>
              <a:ext uri="{28A0092B-C50C-407E-A947-70E740481C1C}">
                <a14:useLocalDpi xmlns:a14="http://schemas.microsoft.com/office/drawing/2010/main" val="0"/>
              </a:ext>
            </a:extLst>
          </a:blip>
          <a:srcRect t="22240" r="17355" b="19657"/>
          <a:stretch/>
        </p:blipFill>
        <p:spPr>
          <a:xfrm>
            <a:off x="0" y="0"/>
            <a:ext cx="14630400" cy="8229600"/>
          </a:xfrm>
          <a:prstGeom prst="rect">
            <a:avLst/>
          </a:prstGeom>
        </p:spPr>
      </p:pic>
      <p:sp>
        <p:nvSpPr>
          <p:cNvPr id="11" name="Rectangle 10"/>
          <p:cNvSpPr/>
          <p:nvPr userDrawn="1"/>
        </p:nvSpPr>
        <p:spPr>
          <a:xfrm>
            <a:off x="0" y="0"/>
            <a:ext cx="14630400" cy="8232790"/>
          </a:xfrm>
          <a:prstGeom prst="rect">
            <a:avLst/>
          </a:prstGeom>
          <a:gradFill flip="none" rotWithShape="1">
            <a:gsLst>
              <a:gs pos="0">
                <a:schemeClr val="tx2"/>
              </a:gs>
              <a:gs pos="84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783080"/>
            <a:ext cx="13716000" cy="1600200"/>
          </a:xfrm>
        </p:spPr>
        <p:txBody>
          <a:body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457200" y="3657600"/>
            <a:ext cx="13716000" cy="548640"/>
          </a:xfrm>
        </p:spPr>
        <p:txBody>
          <a:bodyPr/>
          <a:lstStyle>
            <a:lvl1pPr marL="0" indent="0">
              <a:buFontTx/>
              <a:buNone/>
              <a:defRPr sz="4000">
                <a:latin typeface="+mj-l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smtClean="0"/>
              <a:t>Click to edit Master text styles</a:t>
            </a:r>
          </a:p>
        </p:txBody>
      </p:sp>
      <p:sp>
        <p:nvSpPr>
          <p:cNvPr id="8" name="Text Placeholder 6"/>
          <p:cNvSpPr>
            <a:spLocks noGrp="1"/>
          </p:cNvSpPr>
          <p:nvPr>
            <p:ph type="body" sz="quarter" idx="11"/>
          </p:nvPr>
        </p:nvSpPr>
        <p:spPr>
          <a:xfrm>
            <a:off x="457200" y="4251960"/>
            <a:ext cx="13716000" cy="457200"/>
          </a:xfrm>
        </p:spPr>
        <p:txBody>
          <a:bodyPr/>
          <a:lstStyle>
            <a:lvl1pPr marL="0" indent="0">
              <a:buFontTx/>
              <a:buNone/>
              <a:defRPr sz="2800">
                <a:latin typeface="+mn-l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smtClean="0"/>
              <a:t>Click to 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7100047"/>
            <a:ext cx="3262102" cy="685800"/>
          </a:xfrm>
          <a:prstGeom prst="rect">
            <a:avLst/>
          </a:prstGeom>
        </p:spPr>
      </p:pic>
      <p:cxnSp>
        <p:nvCxnSpPr>
          <p:cNvPr id="9" name="Straight Connector 8"/>
          <p:cNvCxnSpPr/>
          <p:nvPr userDrawn="1"/>
        </p:nvCxnSpPr>
        <p:spPr>
          <a:xfrm>
            <a:off x="3840480" y="7296348"/>
            <a:ext cx="0" cy="6240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3840480" y="7377542"/>
            <a:ext cx="2810449" cy="461665"/>
          </a:xfrm>
          <a:prstGeom prst="rect">
            <a:avLst/>
          </a:prstGeom>
        </p:spPr>
        <p:txBody>
          <a:bodyPr wrap="none">
            <a:spAutoFit/>
          </a:bodyPr>
          <a:lstStyle/>
          <a:p>
            <a:pPr lvl="0" algn="ctr" defTabSz="914252">
              <a:spcBef>
                <a:spcPct val="20000"/>
              </a:spcBef>
              <a:defRPr/>
            </a:pPr>
            <a:r>
              <a:rPr lang="en-US" sz="2400" dirty="0">
                <a:solidFill>
                  <a:schemeClr val="bg2"/>
                </a:solidFill>
                <a:latin typeface="+mj-lt"/>
              </a:rPr>
              <a:t>Silicon Valley AI Lab</a:t>
            </a:r>
          </a:p>
        </p:txBody>
      </p:sp>
    </p:spTree>
    <p:extLst>
      <p:ext uri="{BB962C8B-B14F-4D97-AF65-F5344CB8AC3E}">
        <p14:creationId xmlns:p14="http://schemas.microsoft.com/office/powerpoint/2010/main" val="943815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457200"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4" name="Rectangle 3"/>
          <p:cNvSpPr/>
          <p:nvPr userDrawn="1"/>
        </p:nvSpPr>
        <p:spPr>
          <a:xfrm>
            <a:off x="13185648"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5" name="Rectangle 4"/>
          <p:cNvSpPr/>
          <p:nvPr userDrawn="1"/>
        </p:nvSpPr>
        <p:spPr>
          <a:xfrm>
            <a:off x="2771464"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6" name="Rectangle 5"/>
          <p:cNvSpPr/>
          <p:nvPr userDrawn="1"/>
        </p:nvSpPr>
        <p:spPr>
          <a:xfrm>
            <a:off x="1614332"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7" name="Rectangle 6"/>
          <p:cNvSpPr/>
          <p:nvPr userDrawn="1"/>
        </p:nvSpPr>
        <p:spPr>
          <a:xfrm>
            <a:off x="3928596"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8" name="Rectangle 7"/>
          <p:cNvSpPr/>
          <p:nvPr userDrawn="1"/>
        </p:nvSpPr>
        <p:spPr>
          <a:xfrm>
            <a:off x="5085728"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9" name="Rectangle 8"/>
          <p:cNvSpPr/>
          <p:nvPr userDrawn="1"/>
        </p:nvSpPr>
        <p:spPr>
          <a:xfrm>
            <a:off x="6242860"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10" name="Rectangle 9"/>
          <p:cNvSpPr/>
          <p:nvPr userDrawn="1"/>
        </p:nvSpPr>
        <p:spPr>
          <a:xfrm>
            <a:off x="8557124"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11" name="Rectangle 10"/>
          <p:cNvSpPr/>
          <p:nvPr userDrawn="1"/>
        </p:nvSpPr>
        <p:spPr>
          <a:xfrm>
            <a:off x="9714256"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12" name="Rectangle 11"/>
          <p:cNvSpPr/>
          <p:nvPr userDrawn="1"/>
        </p:nvSpPr>
        <p:spPr>
          <a:xfrm>
            <a:off x="10871388"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13" name="Rectangle 12"/>
          <p:cNvSpPr/>
          <p:nvPr userDrawn="1"/>
        </p:nvSpPr>
        <p:spPr>
          <a:xfrm>
            <a:off x="12028520"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14" name="Rectangle 13"/>
          <p:cNvSpPr/>
          <p:nvPr userDrawn="1"/>
        </p:nvSpPr>
        <p:spPr>
          <a:xfrm>
            <a:off x="7399992" y="0"/>
            <a:ext cx="987552"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Tree>
    <p:extLst>
      <p:ext uri="{BB962C8B-B14F-4D97-AF65-F5344CB8AC3E}">
        <p14:creationId xmlns:p14="http://schemas.microsoft.com/office/powerpoint/2010/main" val="1800096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457200" y="0"/>
            <a:ext cx="2624328"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15" name="Rectangle 14"/>
          <p:cNvSpPr/>
          <p:nvPr userDrawn="1"/>
        </p:nvSpPr>
        <p:spPr>
          <a:xfrm>
            <a:off x="3230118" y="0"/>
            <a:ext cx="2624328"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18" name="Rectangle 17"/>
          <p:cNvSpPr/>
          <p:nvPr userDrawn="1"/>
        </p:nvSpPr>
        <p:spPr>
          <a:xfrm>
            <a:off x="11548872" y="0"/>
            <a:ext cx="2624328"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19" name="Rectangle 18"/>
          <p:cNvSpPr/>
          <p:nvPr userDrawn="1"/>
        </p:nvSpPr>
        <p:spPr>
          <a:xfrm>
            <a:off x="8775954" y="0"/>
            <a:ext cx="2624328"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
        <p:nvSpPr>
          <p:cNvPr id="20" name="Rectangle 19"/>
          <p:cNvSpPr/>
          <p:nvPr userDrawn="1"/>
        </p:nvSpPr>
        <p:spPr>
          <a:xfrm>
            <a:off x="6003036" y="0"/>
            <a:ext cx="2624328" cy="822960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en-US" sz="2593"/>
          </a:p>
        </p:txBody>
      </p:sp>
    </p:spTree>
    <p:extLst>
      <p:ext uri="{BB962C8B-B14F-4D97-AF65-F5344CB8AC3E}">
        <p14:creationId xmlns:p14="http://schemas.microsoft.com/office/powerpoint/2010/main" val="185199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84510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0"/>
          </p:nvPr>
        </p:nvSpPr>
        <p:spPr>
          <a:xfrm>
            <a:off x="457200" y="1737361"/>
            <a:ext cx="13716000" cy="6035040"/>
          </a:xfrm>
        </p:spPr>
        <p:txBody>
          <a:bodyPr tIns="91440" bIns="91440"/>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86025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737361"/>
            <a:ext cx="6764338" cy="6035040"/>
          </a:xfrm>
        </p:spPr>
        <p:txBody>
          <a:bodyPr tIns="91440" bIns="91440"/>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11"/>
          </p:nvPr>
        </p:nvSpPr>
        <p:spPr>
          <a:xfrm>
            <a:off x="7409329" y="1737361"/>
            <a:ext cx="6763871" cy="6035039"/>
          </a:xfrm>
        </p:spPr>
        <p:txBody>
          <a:bodyPr tIns="91440" bIns="91440"/>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4465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3"/>
          <p:cNvSpPr>
            <a:spLocks noGrp="1"/>
          </p:cNvSpPr>
          <p:nvPr>
            <p:ph sz="quarter" idx="10"/>
          </p:nvPr>
        </p:nvSpPr>
        <p:spPr>
          <a:xfrm>
            <a:off x="457199" y="1737361"/>
            <a:ext cx="4447903" cy="6035040"/>
          </a:xfrm>
        </p:spPr>
        <p:txBody>
          <a:bodyPr tIns="91440" bIns="91440"/>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quarter" idx="11"/>
          </p:nvPr>
        </p:nvSpPr>
        <p:spPr>
          <a:xfrm>
            <a:off x="5091248" y="1737360"/>
            <a:ext cx="4447903" cy="6035040"/>
          </a:xfrm>
        </p:spPr>
        <p:txBody>
          <a:bodyPr tIns="91440" bIns="91440"/>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3"/>
          <p:cNvSpPr>
            <a:spLocks noGrp="1"/>
          </p:cNvSpPr>
          <p:nvPr>
            <p:ph sz="quarter" idx="12"/>
          </p:nvPr>
        </p:nvSpPr>
        <p:spPr>
          <a:xfrm>
            <a:off x="9725297" y="1737360"/>
            <a:ext cx="4447903" cy="6035040"/>
          </a:xfrm>
        </p:spPr>
        <p:txBody>
          <a:bodyPr tIns="91440" bIns="91440"/>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0860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19"/>
          <p:cNvSpPr>
            <a:spLocks noGrp="1"/>
          </p:cNvSpPr>
          <p:nvPr>
            <p:ph sz="quarter" idx="10"/>
          </p:nvPr>
        </p:nvSpPr>
        <p:spPr>
          <a:xfrm>
            <a:off x="457200" y="1737360"/>
            <a:ext cx="2624328" cy="6035040"/>
          </a:xfrm>
        </p:spPr>
        <p:txBody>
          <a:bodyP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19"/>
          <p:cNvSpPr>
            <a:spLocks noGrp="1"/>
          </p:cNvSpPr>
          <p:nvPr>
            <p:ph sz="quarter" idx="11"/>
          </p:nvPr>
        </p:nvSpPr>
        <p:spPr>
          <a:xfrm>
            <a:off x="11548872" y="1737360"/>
            <a:ext cx="2624328" cy="6035040"/>
          </a:xfrm>
        </p:spPr>
        <p:txBody>
          <a:bodyP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19"/>
          <p:cNvSpPr>
            <a:spLocks noGrp="1"/>
          </p:cNvSpPr>
          <p:nvPr>
            <p:ph sz="quarter" idx="12"/>
          </p:nvPr>
        </p:nvSpPr>
        <p:spPr>
          <a:xfrm>
            <a:off x="3230118" y="1737360"/>
            <a:ext cx="2624328" cy="6035040"/>
          </a:xfrm>
        </p:spPr>
        <p:txBody>
          <a:bodyP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19"/>
          <p:cNvSpPr>
            <a:spLocks noGrp="1"/>
          </p:cNvSpPr>
          <p:nvPr>
            <p:ph sz="quarter" idx="13"/>
          </p:nvPr>
        </p:nvSpPr>
        <p:spPr>
          <a:xfrm>
            <a:off x="6003036" y="1737360"/>
            <a:ext cx="2624328" cy="6035040"/>
          </a:xfrm>
        </p:spPr>
        <p:txBody>
          <a:bodyP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19"/>
          <p:cNvSpPr>
            <a:spLocks noGrp="1"/>
          </p:cNvSpPr>
          <p:nvPr>
            <p:ph sz="quarter" idx="14"/>
          </p:nvPr>
        </p:nvSpPr>
        <p:spPr>
          <a:xfrm>
            <a:off x="8775954" y="1737360"/>
            <a:ext cx="2624328" cy="6035040"/>
          </a:xfrm>
        </p:spPr>
        <p:txBody>
          <a:bodyP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8174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36361" r="9502" b="35"/>
          <a:stretch/>
        </p:blipFill>
        <p:spPr>
          <a:xfrm>
            <a:off x="0" y="-15240"/>
            <a:ext cx="14630400" cy="8229600"/>
          </a:xfrm>
          <a:prstGeom prst="rect">
            <a:avLst/>
          </a:prstGeom>
        </p:spPr>
      </p:pic>
      <p:sp>
        <p:nvSpPr>
          <p:cNvPr id="6" name="Rectangle 5"/>
          <p:cNvSpPr/>
          <p:nvPr userDrawn="1"/>
        </p:nvSpPr>
        <p:spPr>
          <a:xfrm>
            <a:off x="0" y="0"/>
            <a:ext cx="14630400" cy="8232790"/>
          </a:xfrm>
          <a:prstGeom prst="rect">
            <a:avLst/>
          </a:prstGeom>
          <a:gradFill flip="none" rotWithShape="1">
            <a:gsLst>
              <a:gs pos="0">
                <a:schemeClr val="tx2"/>
              </a:gs>
              <a:gs pos="84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457200" y="1783080"/>
            <a:ext cx="13716000" cy="1600200"/>
          </a:xfrm>
        </p:spPr>
        <p:txBody>
          <a:bodyPr/>
          <a:lstStyle/>
          <a:p>
            <a:r>
              <a:rPr lang="en-US" dirty="0" smtClean="0"/>
              <a:t>Click to edit Master title style</a:t>
            </a:r>
            <a:endParaRPr lang="en-US" dirty="0"/>
          </a:p>
        </p:txBody>
      </p:sp>
      <p:sp>
        <p:nvSpPr>
          <p:cNvPr id="4" name="Text Placeholder 6"/>
          <p:cNvSpPr>
            <a:spLocks noGrp="1"/>
          </p:cNvSpPr>
          <p:nvPr>
            <p:ph type="body" sz="quarter" idx="10"/>
          </p:nvPr>
        </p:nvSpPr>
        <p:spPr>
          <a:xfrm>
            <a:off x="457200" y="3657600"/>
            <a:ext cx="13716000" cy="685800"/>
          </a:xfrm>
        </p:spPr>
        <p:txBody>
          <a:bodyPr/>
          <a:lstStyle>
            <a:lvl1pPr marL="0" indent="0">
              <a:buFontTx/>
              <a:buNone/>
              <a:defRPr sz="4000">
                <a:latin typeface="+mj-l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smtClean="0"/>
              <a:t>Click to edit Master text styles</a:t>
            </a:r>
          </a:p>
        </p:txBody>
      </p:sp>
    </p:spTree>
    <p:extLst>
      <p:ext uri="{BB962C8B-B14F-4D97-AF65-F5344CB8AC3E}">
        <p14:creationId xmlns:p14="http://schemas.microsoft.com/office/powerpoint/2010/main" val="1552531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Message 1">
    <p:spTree>
      <p:nvGrpSpPr>
        <p:cNvPr id="1" name=""/>
        <p:cNvGrpSpPr/>
        <p:nvPr/>
      </p:nvGrpSpPr>
      <p:grpSpPr>
        <a:xfrm>
          <a:off x="0" y="0"/>
          <a:ext cx="0" cy="0"/>
          <a:chOff x="0" y="0"/>
          <a:chExt cx="0" cy="0"/>
        </a:xfrm>
      </p:grpSpPr>
      <p:sp>
        <p:nvSpPr>
          <p:cNvPr id="3" name="Title 1"/>
          <p:cNvSpPr>
            <a:spLocks noGrp="1"/>
          </p:cNvSpPr>
          <p:nvPr>
            <p:ph type="title"/>
          </p:nvPr>
        </p:nvSpPr>
        <p:spPr>
          <a:xfrm>
            <a:off x="457200" y="1783080"/>
            <a:ext cx="10943082" cy="3657600"/>
          </a:xfrm>
        </p:spPr>
        <p:txBody>
          <a:bodyPr anchor="t" anchorCtr="0"/>
          <a:lstStyle>
            <a:lvl1pPr>
              <a:defRPr sz="4800">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64772843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ey Message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t="19141" b="10547"/>
          <a:stretch/>
        </p:blipFill>
        <p:spPr>
          <a:xfrm>
            <a:off x="0" y="0"/>
            <a:ext cx="14630400" cy="8229600"/>
          </a:xfrm>
          <a:prstGeom prst="rect">
            <a:avLst/>
          </a:prstGeom>
        </p:spPr>
      </p:pic>
      <p:sp>
        <p:nvSpPr>
          <p:cNvPr id="5" name="Rectangle 4"/>
          <p:cNvSpPr/>
          <p:nvPr userDrawn="1"/>
        </p:nvSpPr>
        <p:spPr>
          <a:xfrm>
            <a:off x="0" y="-3190"/>
            <a:ext cx="14630400" cy="8232790"/>
          </a:xfrm>
          <a:prstGeom prst="rect">
            <a:avLst/>
          </a:prstGeom>
          <a:gradFill flip="none" rotWithShape="1">
            <a:gsLst>
              <a:gs pos="0">
                <a:schemeClr val="tx2"/>
              </a:gs>
              <a:gs pos="84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457200" y="1783080"/>
            <a:ext cx="10943082" cy="3657600"/>
          </a:xfrm>
        </p:spPr>
        <p:txBody>
          <a:bodyPr anchor="t" anchorCtr="0"/>
          <a:lstStyle>
            <a:lvl1pPr>
              <a:defRPr sz="4800">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760232611"/>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1"/>
            <a:ext cx="13716000" cy="1097280"/>
          </a:xfrm>
          <a:prstGeom prst="rect">
            <a:avLst/>
          </a:prstGeom>
        </p:spPr>
        <p:txBody>
          <a:bodyPr vert="horz" lIns="91440" tIns="91440" rIns="91440" bIns="91440" rtlCol="0" anchor="t" anchorCtr="0">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457200" y="1737360"/>
            <a:ext cx="13716000" cy="6035040"/>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5312575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9" r:id="rId3"/>
    <p:sldLayoutId id="2147483671" r:id="rId4"/>
    <p:sldLayoutId id="2147483672" r:id="rId5"/>
    <p:sldLayoutId id="2147483678" r:id="rId6"/>
    <p:sldLayoutId id="2147483675" r:id="rId7"/>
    <p:sldLayoutId id="2147483681" r:id="rId8"/>
    <p:sldLayoutId id="2147483680" r:id="rId9"/>
    <p:sldLayoutId id="2147483674" r:id="rId10"/>
    <p:sldLayoutId id="2147483676" r:id="rId11"/>
    <p:sldLayoutId id="2147483677" r:id="rId12"/>
  </p:sldLayoutIdLst>
  <p:txStyles>
    <p:titleStyle>
      <a:lvl1pPr algn="l" defTabSz="1097280" rtl="0" eaLnBrk="1" latinLnBrk="0" hangingPunct="1">
        <a:lnSpc>
          <a:spcPct val="90000"/>
        </a:lnSpc>
        <a:spcBef>
          <a:spcPct val="0"/>
        </a:spcBef>
        <a:buNone/>
        <a:defRPr sz="6000" kern="1200">
          <a:solidFill>
            <a:schemeClr val="bg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a:buChar char="•"/>
        <a:defRPr sz="3000" kern="1200">
          <a:solidFill>
            <a:schemeClr val="bg1"/>
          </a:solidFill>
          <a:latin typeface="+mn-lt"/>
          <a:ea typeface="+mn-ea"/>
          <a:cs typeface="+mn-cs"/>
        </a:defRPr>
      </a:lvl1pPr>
      <a:lvl2pPr marL="822960" indent="-274320" algn="l" defTabSz="1097280" rtl="0" eaLnBrk="1" latinLnBrk="0" hangingPunct="1">
        <a:lnSpc>
          <a:spcPct val="90000"/>
        </a:lnSpc>
        <a:spcBef>
          <a:spcPts val="600"/>
        </a:spcBef>
        <a:buFont typeface="Arial"/>
        <a:buChar char="•"/>
        <a:defRPr sz="2800" kern="1200">
          <a:solidFill>
            <a:schemeClr val="bg1"/>
          </a:solidFill>
          <a:latin typeface="+mn-lt"/>
          <a:ea typeface="+mn-ea"/>
          <a:cs typeface="+mn-cs"/>
        </a:defRPr>
      </a:lvl2pPr>
      <a:lvl3pPr marL="1371600" indent="-274320" algn="l" defTabSz="1097280" rtl="0" eaLnBrk="1" latinLnBrk="0" hangingPunct="1">
        <a:lnSpc>
          <a:spcPct val="90000"/>
        </a:lnSpc>
        <a:spcBef>
          <a:spcPts val="600"/>
        </a:spcBef>
        <a:buFont typeface="Arial"/>
        <a:buChar char="•"/>
        <a:defRPr sz="2400" kern="1200">
          <a:solidFill>
            <a:schemeClr val="bg1"/>
          </a:solidFill>
          <a:latin typeface="+mn-lt"/>
          <a:ea typeface="+mn-ea"/>
          <a:cs typeface="+mn-cs"/>
        </a:defRPr>
      </a:lvl3pPr>
      <a:lvl4pPr marL="1920240" indent="-274320" algn="l" defTabSz="1097280" rtl="0" eaLnBrk="1" latinLnBrk="0" hangingPunct="1">
        <a:lnSpc>
          <a:spcPct val="90000"/>
        </a:lnSpc>
        <a:spcBef>
          <a:spcPts val="600"/>
        </a:spcBef>
        <a:buFont typeface="Arial"/>
        <a:buChar char="•"/>
        <a:defRPr sz="2000" kern="1200">
          <a:solidFill>
            <a:schemeClr val="bg1"/>
          </a:solidFill>
          <a:latin typeface="+mn-lt"/>
          <a:ea typeface="+mn-ea"/>
          <a:cs typeface="+mn-cs"/>
        </a:defRPr>
      </a:lvl4pPr>
      <a:lvl5pPr marL="2468880" indent="-274320" algn="l" defTabSz="1097280" rtl="0" eaLnBrk="1" latinLnBrk="0" hangingPunct="1">
        <a:lnSpc>
          <a:spcPct val="90000"/>
        </a:lnSpc>
        <a:spcBef>
          <a:spcPts val="600"/>
        </a:spcBef>
        <a:buFont typeface="Arial"/>
        <a:buChar char="•"/>
        <a:defRPr sz="1800" kern="1200">
          <a:solidFill>
            <a:schemeClr val="bg1"/>
          </a:solidFill>
          <a:latin typeface="+mn-lt"/>
          <a:ea typeface="+mn-ea"/>
          <a:cs typeface="+mn-cs"/>
        </a:defRPr>
      </a:lvl5pPr>
      <a:lvl6pPr marL="3017520" indent="-274320" algn="l" defTabSz="1097280" rtl="0" eaLnBrk="1" latinLnBrk="0" hangingPunct="1">
        <a:lnSpc>
          <a:spcPct val="90000"/>
        </a:lnSpc>
        <a:spcBef>
          <a:spcPts val="600"/>
        </a:spcBef>
        <a:buFont typeface="Arial"/>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288">
          <p15:clr>
            <a:srgbClr val="F26B43"/>
          </p15:clr>
        </p15:guide>
        <p15:guide id="2" pos="8928">
          <p15:clr>
            <a:srgbClr val="F26B43"/>
          </p15:clr>
        </p15:guide>
        <p15:guide id="3" orient="horz" pos="288">
          <p15:clr>
            <a:srgbClr val="F26B43"/>
          </p15:clr>
        </p15:guide>
        <p15:guide id="4" orient="horz" pos="48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g"/><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baidu-research/DeepBench"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png"/><Relationship Id="rId1" Type="http://schemas.openxmlformats.org/officeDocument/2006/relationships/slideLayout" Target="../slideLayouts/slideLayout9.xml"/><Relationship Id="rId2"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速度的需要：</a:t>
            </a:r>
            <a:br>
              <a:rPr lang="en-US" dirty="0" smtClean="0"/>
            </a:br>
            <a:r>
              <a:rPr lang="en-US" dirty="0" smtClean="0"/>
              <a:t>DL工作负载基准测试</a:t>
            </a:r>
            <a:endParaRPr lang="en-US" dirty="0"/>
          </a:p>
        </p:txBody>
      </p:sp>
      <p:sp>
        <p:nvSpPr>
          <p:cNvPr id="9" name="Text Placeholder 8"/>
          <p:cNvSpPr>
            <a:spLocks noGrp="1"/>
          </p:cNvSpPr>
          <p:nvPr>
            <p:ph type="body" sz="quarter" idx="10"/>
          </p:nvPr>
        </p:nvSpPr>
        <p:spPr/>
        <p:txBody>
          <a:bodyPr/>
          <a:lstStyle/>
          <a:p>
            <a:r>
              <a:rPr lang="en-US" dirty="0" smtClean="0"/>
              <a:t>格雷戈</a:t>
            </a:r>
            <a:r>
              <a:rPr lang="en-US" dirty="0" err="1" smtClean="0"/>
              <a:t>迪亚莫斯</a:t>
            </a:r>
            <a:r>
              <a:rPr lang="en-US" dirty="0" smtClean="0"/>
              <a:t>沙然娜让</a:t>
            </a:r>
            <a:endParaRPr lang="en-US" dirty="0"/>
          </a:p>
        </p:txBody>
      </p:sp>
      <p:sp>
        <p:nvSpPr>
          <p:cNvPr id="10" name="Text Placeholder 9"/>
          <p:cNvSpPr>
            <a:spLocks noGrp="1"/>
          </p:cNvSpPr>
          <p:nvPr>
            <p:ph type="body" sz="quarter" idx="11"/>
          </p:nvPr>
        </p:nvSpPr>
        <p:spPr/>
        <p:txBody>
          <a:bodyPr/>
          <a:lstStyle/>
          <a:p>
            <a:r>
              <a:rPr lang="en-US" dirty="0" smtClean="0"/>
              <a:t>9月26, 2016日</a:t>
            </a:r>
          </a:p>
        </p:txBody>
      </p:sp>
    </p:spTree>
    <p:extLst>
      <p:ext uri="{BB962C8B-B14F-4D97-AF65-F5344CB8AC3E}">
        <p14:creationId xmlns:p14="http://schemas.microsoft.com/office/powerpoint/2010/main" val="12534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深度学习的基本原则</a:t>
            </a:r>
            <a:endParaRPr lang="en-US" dirty="0"/>
          </a:p>
        </p:txBody>
      </p:sp>
      <p:sp>
        <p:nvSpPr>
          <p:cNvPr id="5" name="Content Placeholder 4"/>
          <p:cNvSpPr>
            <a:spLocks noGrp="1"/>
          </p:cNvSpPr>
          <p:nvPr>
            <p:ph sz="quarter" idx="10"/>
          </p:nvPr>
        </p:nvSpPr>
        <p:spPr>
          <a:xfrm>
            <a:off x="2235200" y="5029200"/>
            <a:ext cx="4157745" cy="1828800"/>
          </a:xfrm>
        </p:spPr>
        <p:txBody>
          <a:bodyPr/>
          <a:lstStyle/>
          <a:p>
            <a:pPr lvl="0"/>
            <a:r>
              <a:rPr lang="en-US" dirty="0" smtClean="0">
                <a:solidFill>
                  <a:srgbClr val="FFFFFF"/>
                </a:solidFill>
                <a:latin typeface="Franklin Gothic Medium" panose="020B0603020102020204"/>
              </a:rPr>
              <a:t>1。大量</a:t>
            </a:r>
            <a:r>
              <a:rPr lang="en-US" dirty="0">
                <a:solidFill>
                  <a:srgbClr val="FFFFFF"/>
                </a:solidFill>
                <a:latin typeface="Franklin Gothic Medium" panose="020B0603020102020204"/>
              </a:rPr>
              <a:t>数据的</a:t>
            </a:r>
          </a:p>
          <a:p>
            <a:endParaRPr lang="en-US" dirty="0">
              <a:latin typeface="+mj-l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944" y="2061369"/>
            <a:ext cx="2967831" cy="2967831"/>
          </a:xfrm>
          <a:prstGeom prst="rect">
            <a:avLst/>
          </a:prstGeom>
        </p:spPr>
      </p:pic>
    </p:spTree>
    <p:extLst>
      <p:ext uri="{BB962C8B-B14F-4D97-AF65-F5344CB8AC3E}">
        <p14:creationId xmlns:p14="http://schemas.microsoft.com/office/powerpoint/2010/main" val="84214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3716000" cy="1097280"/>
          </a:xfrm>
        </p:spPr>
        <p:txBody>
          <a:bodyPr/>
          <a:lstStyle/>
          <a:p>
            <a:r>
              <a:rPr lang="en-US" dirty="0"/>
              <a:t>怎么用？</a:t>
            </a:r>
            <a:r>
              <a:rPr lang="en-US" dirty="0" smtClean="0"/>
              <a:t>我们的数据是大的吗？</a:t>
            </a:r>
            <a:endParaRPr lang="en-US" dirty="0"/>
          </a:p>
        </p:txBody>
      </p:sp>
      <p:graphicFrame>
        <p:nvGraphicFramePr>
          <p:cNvPr id="6" name="Chart 5"/>
          <p:cNvGraphicFramePr/>
          <p:nvPr>
            <p:extLst>
              <p:ext uri="{D42A27DB-BD31-4B8C-83A1-F6EECF244321}">
                <p14:modId xmlns:p14="http://schemas.microsoft.com/office/powerpoint/2010/main" val="132804915"/>
              </p:ext>
            </p:extLst>
          </p:nvPr>
        </p:nvGraphicFramePr>
        <p:xfrm>
          <a:off x="457200" y="1737360"/>
          <a:ext cx="13716000" cy="6098540"/>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7745" y="472204"/>
            <a:ext cx="1125455" cy="1125455"/>
          </a:xfrm>
          <a:prstGeom prst="rect">
            <a:avLst/>
          </a:prstGeom>
        </p:spPr>
      </p:pic>
      <p:sp>
        <p:nvSpPr>
          <p:cNvPr id="3" name="TextBox 2"/>
          <p:cNvSpPr txBox="1"/>
          <p:nvPr/>
        </p:nvSpPr>
        <p:spPr>
          <a:xfrm>
            <a:off x="13335000" y="1445260"/>
            <a:ext cx="596900" cy="307777"/>
          </a:xfrm>
          <a:prstGeom prst="rect">
            <a:avLst/>
          </a:prstGeom>
          <a:noFill/>
        </p:spPr>
        <p:txBody>
          <a:bodyPr wrap="square" rtlCol="0">
            <a:spAutoFit/>
          </a:bodyPr>
          <a:lstStyle/>
          <a:p>
            <a:r>
              <a:rPr lang="en-US" sz="1400" dirty="0" smtClean="0">
                <a:solidFill>
                  <a:srgbClr val="FFFFFF"/>
                </a:solidFill>
              </a:rPr>
              <a:t>数据</a:t>
            </a:r>
            <a:endParaRPr lang="en-US" sz="1400" dirty="0">
              <a:solidFill>
                <a:srgbClr val="FFFFFF"/>
              </a:solidFill>
            </a:endParaRPr>
          </a:p>
        </p:txBody>
      </p:sp>
    </p:spTree>
    <p:extLst>
      <p:ext uri="{BB962C8B-B14F-4D97-AF65-F5344CB8AC3E}">
        <p14:creationId xmlns:p14="http://schemas.microsoft.com/office/powerpoint/2010/main" val="15865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深度学习的基本原则</a:t>
            </a:r>
            <a:endParaRPr lang="en-US" dirty="0"/>
          </a:p>
        </p:txBody>
      </p:sp>
      <p:sp>
        <p:nvSpPr>
          <p:cNvPr id="5" name="Content Placeholder 4"/>
          <p:cNvSpPr>
            <a:spLocks noGrp="1"/>
          </p:cNvSpPr>
          <p:nvPr>
            <p:ph sz="quarter" idx="10"/>
          </p:nvPr>
        </p:nvSpPr>
        <p:spPr>
          <a:xfrm>
            <a:off x="1933260" y="5029200"/>
            <a:ext cx="4447903" cy="1828800"/>
          </a:xfrm>
        </p:spPr>
        <p:txBody>
          <a:bodyPr/>
          <a:lstStyle/>
          <a:p>
            <a:pPr lvl="0"/>
            <a:r>
              <a:rPr lang="en-US" dirty="0" smtClean="0">
                <a:solidFill>
                  <a:srgbClr val="FFFFFF"/>
                </a:solidFill>
                <a:latin typeface="Franklin Gothic Medium" panose="020B0603020102020204"/>
              </a:rPr>
              <a:t>1。大量</a:t>
            </a:r>
            <a:r>
              <a:rPr lang="en-US" dirty="0">
                <a:solidFill>
                  <a:srgbClr val="FFFFFF"/>
                </a:solidFill>
                <a:latin typeface="Franklin Gothic Medium" panose="020B0603020102020204"/>
              </a:rPr>
              <a:t>数据的</a:t>
            </a:r>
          </a:p>
          <a:p>
            <a:endParaRPr lang="en-US" dirty="0">
              <a:latin typeface="+mj-lt"/>
            </a:endParaRPr>
          </a:p>
        </p:txBody>
      </p:sp>
      <p:sp>
        <p:nvSpPr>
          <p:cNvPr id="8" name="Content Placeholder 7"/>
          <p:cNvSpPr>
            <a:spLocks noGrp="1"/>
          </p:cNvSpPr>
          <p:nvPr>
            <p:ph sz="quarter" idx="11"/>
          </p:nvPr>
        </p:nvSpPr>
        <p:spPr>
          <a:xfrm>
            <a:off x="6726888" y="5029200"/>
            <a:ext cx="6087412" cy="1828800"/>
          </a:xfrm>
        </p:spPr>
        <p:txBody>
          <a:bodyPr/>
          <a:lstStyle/>
          <a:p>
            <a:pPr lvl="0" algn="ctr"/>
            <a:r>
              <a:rPr lang="en-US" dirty="0" smtClean="0">
                <a:solidFill>
                  <a:srgbClr val="FFFFFF"/>
                </a:solidFill>
                <a:latin typeface="Franklin Gothic Medium" panose="020B0603020102020204"/>
              </a:rPr>
              <a:t>2。大型复杂模型</a:t>
            </a:r>
          </a:p>
          <a:p>
            <a:pPr lvl="0" algn="ctr"/>
            <a:r>
              <a:rPr lang="en-US" dirty="0" smtClean="0">
                <a:solidFill>
                  <a:srgbClr val="FFFFFF"/>
                </a:solidFill>
                <a:latin typeface="Franklin Gothic Medium" panose="020B0603020102020204"/>
              </a:rPr>
              <a:t>（操作多样）</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844" y="2061369"/>
            <a:ext cx="2967831" cy="2967831"/>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088" y="2057400"/>
            <a:ext cx="2971800" cy="2971800"/>
          </a:xfrm>
          <a:prstGeom prst="rect">
            <a:avLst/>
          </a:prstGeom>
        </p:spPr>
      </p:pic>
    </p:spTree>
    <p:extLst>
      <p:ext uri="{BB962C8B-B14F-4D97-AF65-F5344CB8AC3E}">
        <p14:creationId xmlns:p14="http://schemas.microsoft.com/office/powerpoint/2010/main" val="298008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全连通层</a:t>
            </a:r>
            <a:endParaRPr lang="en-US" dirty="0"/>
          </a:p>
        </p:txBody>
      </p:sp>
      <p:sp>
        <p:nvSpPr>
          <p:cNvPr id="3" name="Content Placeholder 2"/>
          <p:cNvSpPr>
            <a:spLocks noGrp="1"/>
          </p:cNvSpPr>
          <p:nvPr>
            <p:ph sz="quarter" idx="10"/>
          </p:nvPr>
        </p:nvSpPr>
        <p:spPr/>
        <p:txBody>
          <a:bodyPr/>
          <a:lstStyle/>
          <a:p>
            <a:r>
              <a:rPr lang="en-US" dirty="0" smtClean="0"/>
              <a:t>矩阵相乘</a:t>
            </a:r>
          </a:p>
          <a:p>
            <a:endParaRPr lang="en-US" dirty="0"/>
          </a:p>
        </p:txBody>
      </p:sp>
      <p:sp>
        <p:nvSpPr>
          <p:cNvPr id="4" name="Oval 3"/>
          <p:cNvSpPr/>
          <p:nvPr/>
        </p:nvSpPr>
        <p:spPr>
          <a:xfrm>
            <a:off x="5321300" y="3152426"/>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5321300" y="4129932"/>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321300" y="5146934"/>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321300" y="6154061"/>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736660" y="3162300"/>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736660" y="4139806"/>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736660" y="5156807"/>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736660" y="6163935"/>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p:cNvCxnSpPr>
            <a:stCxn id="4" idx="6"/>
            <a:endCxn id="13" idx="2"/>
          </p:cNvCxnSpPr>
          <p:nvPr/>
        </p:nvCxnSpPr>
        <p:spPr>
          <a:xfrm>
            <a:off x="5776140" y="3399271"/>
            <a:ext cx="1960519" cy="98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9" idx="6"/>
            <a:endCxn id="15" idx="2"/>
          </p:cNvCxnSpPr>
          <p:nvPr/>
        </p:nvCxnSpPr>
        <p:spPr>
          <a:xfrm>
            <a:off x="5776140" y="4376777"/>
            <a:ext cx="1960519" cy="98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9" idx="7"/>
            <a:endCxn id="13" idx="2"/>
          </p:cNvCxnSpPr>
          <p:nvPr/>
        </p:nvCxnSpPr>
        <p:spPr>
          <a:xfrm flipV="1">
            <a:off x="5709531" y="3409145"/>
            <a:ext cx="2027129" cy="7930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5"/>
            <a:endCxn id="15" idx="2"/>
          </p:cNvCxnSpPr>
          <p:nvPr/>
        </p:nvCxnSpPr>
        <p:spPr>
          <a:xfrm>
            <a:off x="5709531" y="3573816"/>
            <a:ext cx="2027129" cy="8128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6"/>
            <a:endCxn id="16" idx="2"/>
          </p:cNvCxnSpPr>
          <p:nvPr/>
        </p:nvCxnSpPr>
        <p:spPr>
          <a:xfrm>
            <a:off x="5776140" y="5393779"/>
            <a:ext cx="1960519" cy="98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10" idx="7"/>
            <a:endCxn id="15" idx="2"/>
          </p:cNvCxnSpPr>
          <p:nvPr/>
        </p:nvCxnSpPr>
        <p:spPr>
          <a:xfrm flipV="1">
            <a:off x="5709531" y="4386651"/>
            <a:ext cx="2027129" cy="8325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0" idx="7"/>
            <a:endCxn id="13" idx="2"/>
          </p:cNvCxnSpPr>
          <p:nvPr/>
        </p:nvCxnSpPr>
        <p:spPr>
          <a:xfrm flipV="1">
            <a:off x="5709531" y="3409145"/>
            <a:ext cx="2027129" cy="1810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5"/>
            <a:endCxn id="16" idx="2"/>
          </p:cNvCxnSpPr>
          <p:nvPr/>
        </p:nvCxnSpPr>
        <p:spPr>
          <a:xfrm>
            <a:off x="5709531" y="4551323"/>
            <a:ext cx="2027129" cy="852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 idx="5"/>
            <a:endCxn id="16" idx="2"/>
          </p:cNvCxnSpPr>
          <p:nvPr/>
        </p:nvCxnSpPr>
        <p:spPr>
          <a:xfrm>
            <a:off x="5709531" y="3573816"/>
            <a:ext cx="2027129" cy="18298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776140" y="6400906"/>
            <a:ext cx="1960519" cy="98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11" idx="7"/>
            <a:endCxn id="16" idx="2"/>
          </p:cNvCxnSpPr>
          <p:nvPr/>
        </p:nvCxnSpPr>
        <p:spPr>
          <a:xfrm flipV="1">
            <a:off x="5709531" y="5403652"/>
            <a:ext cx="2027129" cy="8227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0" idx="5"/>
            <a:endCxn id="17" idx="2"/>
          </p:cNvCxnSpPr>
          <p:nvPr/>
        </p:nvCxnSpPr>
        <p:spPr>
          <a:xfrm>
            <a:off x="5709531" y="5568324"/>
            <a:ext cx="2027129" cy="8424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1" idx="7"/>
            <a:endCxn id="15" idx="2"/>
          </p:cNvCxnSpPr>
          <p:nvPr/>
        </p:nvCxnSpPr>
        <p:spPr>
          <a:xfrm flipV="1">
            <a:off x="5709531" y="4386651"/>
            <a:ext cx="2027129" cy="18397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1" idx="7"/>
            <a:endCxn id="13" idx="2"/>
          </p:cNvCxnSpPr>
          <p:nvPr/>
        </p:nvCxnSpPr>
        <p:spPr>
          <a:xfrm flipV="1">
            <a:off x="5709531" y="3409145"/>
            <a:ext cx="2027129" cy="2817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4" idx="5"/>
            <a:endCxn id="17" idx="2"/>
          </p:cNvCxnSpPr>
          <p:nvPr/>
        </p:nvCxnSpPr>
        <p:spPr>
          <a:xfrm>
            <a:off x="5709531" y="3573816"/>
            <a:ext cx="2027129" cy="28369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9" idx="5"/>
            <a:endCxn id="17" idx="2"/>
          </p:cNvCxnSpPr>
          <p:nvPr/>
        </p:nvCxnSpPr>
        <p:spPr>
          <a:xfrm>
            <a:off x="5709531" y="4551323"/>
            <a:ext cx="2027129" cy="18594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10" idx="5"/>
            <a:endCxn id="17" idx="2"/>
          </p:cNvCxnSpPr>
          <p:nvPr/>
        </p:nvCxnSpPr>
        <p:spPr>
          <a:xfrm>
            <a:off x="5709531" y="5568324"/>
            <a:ext cx="2027129" cy="8424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Up Arrow 85"/>
          <p:cNvSpPr/>
          <p:nvPr/>
        </p:nvSpPr>
        <p:spPr>
          <a:xfrm rot="5400000">
            <a:off x="4353740" y="4402176"/>
            <a:ext cx="519520" cy="584200"/>
          </a:xfrm>
          <a:prstGeom prst="up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Up Arrow 86"/>
          <p:cNvSpPr/>
          <p:nvPr/>
        </p:nvSpPr>
        <p:spPr>
          <a:xfrm rot="5400000">
            <a:off x="8493940" y="4402176"/>
            <a:ext cx="519520" cy="584200"/>
          </a:xfrm>
          <a:prstGeom prst="up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4188" y="559769"/>
            <a:ext cx="994712" cy="994712"/>
          </a:xfrm>
          <a:prstGeom prst="rect">
            <a:avLst/>
          </a:prstGeom>
        </p:spPr>
      </p:pic>
      <p:sp>
        <p:nvSpPr>
          <p:cNvPr id="36" name="TextBox 35"/>
          <p:cNvSpPr txBox="1"/>
          <p:nvPr/>
        </p:nvSpPr>
        <p:spPr>
          <a:xfrm>
            <a:off x="13246100" y="1445260"/>
            <a:ext cx="812800" cy="307777"/>
          </a:xfrm>
          <a:prstGeom prst="rect">
            <a:avLst/>
          </a:prstGeom>
          <a:noFill/>
        </p:spPr>
        <p:txBody>
          <a:bodyPr wrap="square" rtlCol="0">
            <a:spAutoFit/>
          </a:bodyPr>
          <a:lstStyle/>
          <a:p>
            <a:r>
              <a:rPr lang="en-US" sz="1400" dirty="0" smtClean="0">
                <a:solidFill>
                  <a:srgbClr val="FFFFFF"/>
                </a:solidFill>
              </a:rPr>
              <a:t>模型</a:t>
            </a:r>
            <a:endParaRPr lang="en-US" sz="1400" dirty="0">
              <a:solidFill>
                <a:srgbClr val="FFFFFF"/>
              </a:solidFill>
            </a:endParaRPr>
          </a:p>
        </p:txBody>
      </p:sp>
      <p:sp>
        <p:nvSpPr>
          <p:cNvPr id="5" name="TextBox 4"/>
          <p:cNvSpPr txBox="1"/>
          <p:nvPr/>
        </p:nvSpPr>
        <p:spPr>
          <a:xfrm>
            <a:off x="2244908" y="4139449"/>
            <a:ext cx="2093791" cy="954107"/>
          </a:xfrm>
          <a:prstGeom prst="rect">
            <a:avLst/>
          </a:prstGeom>
          <a:noFill/>
        </p:spPr>
        <p:txBody>
          <a:bodyPr wrap="square" rtlCol="0">
            <a:spAutoFit/>
          </a:bodyPr>
          <a:lstStyle/>
          <a:p>
            <a:pPr algn="ctr"/>
            <a:r>
              <a:rPr lang="en-US" sz="2800" dirty="0" smtClean="0">
                <a:solidFill>
                  <a:srgbClr val="DDDDDD"/>
                </a:solidFill>
              </a:rPr>
              <a:t>倍数</a:t>
            </a:r>
          </a:p>
          <a:p>
            <a:pPr algn="ctr"/>
            <a:r>
              <a:rPr lang="en-US" sz="2800" dirty="0" smtClean="0">
                <a:solidFill>
                  <a:srgbClr val="DDDDDD"/>
                </a:solidFill>
              </a:rPr>
              <a:t>输入</a:t>
            </a:r>
            <a:endParaRPr lang="en-US" sz="2800" dirty="0">
              <a:solidFill>
                <a:srgbClr val="DDDDDD"/>
              </a:solidFill>
            </a:endParaRPr>
          </a:p>
        </p:txBody>
      </p:sp>
      <p:sp>
        <p:nvSpPr>
          <p:cNvPr id="39" name="TextBox 38"/>
          <p:cNvSpPr txBox="1"/>
          <p:nvPr/>
        </p:nvSpPr>
        <p:spPr>
          <a:xfrm>
            <a:off x="9686854" y="4212723"/>
            <a:ext cx="1512041" cy="954107"/>
          </a:xfrm>
          <a:prstGeom prst="rect">
            <a:avLst/>
          </a:prstGeom>
          <a:noFill/>
        </p:spPr>
        <p:txBody>
          <a:bodyPr wrap="square" rtlCol="0">
            <a:spAutoFit/>
          </a:bodyPr>
          <a:lstStyle/>
          <a:p>
            <a:pPr algn="ctr"/>
            <a:r>
              <a:rPr lang="en-US" sz="2800" dirty="0" smtClean="0">
                <a:solidFill>
                  <a:srgbClr val="DDDDDD"/>
                </a:solidFill>
              </a:rPr>
              <a:t>多输出</a:t>
            </a:r>
            <a:endParaRPr lang="en-US" sz="2800" dirty="0">
              <a:solidFill>
                <a:srgbClr val="DDDDDD"/>
              </a:solidFill>
            </a:endParaRPr>
          </a:p>
        </p:txBody>
      </p:sp>
    </p:spTree>
    <p:extLst>
      <p:ext uri="{BB962C8B-B14F-4D97-AF65-F5344CB8AC3E}">
        <p14:creationId xmlns:p14="http://schemas.microsoft.com/office/powerpoint/2010/main" val="16614479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卷积层</a:t>
            </a:r>
            <a:endParaRPr lang="en-US" dirty="0"/>
          </a:p>
        </p:txBody>
      </p:sp>
      <p:sp>
        <p:nvSpPr>
          <p:cNvPr id="8" name="Rectangle 7"/>
          <p:cNvSpPr/>
          <p:nvPr/>
        </p:nvSpPr>
        <p:spPr>
          <a:xfrm>
            <a:off x="3314700" y="3039076"/>
            <a:ext cx="2286000" cy="2717800"/>
          </a:xfrm>
          <a:prstGeom prst="rect">
            <a:avLst/>
          </a:prstGeom>
          <a:noFill/>
          <a:ln w="38100" cmpd="sng">
            <a:solidFill>
              <a:srgbClr val="3366A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048125" y="4618592"/>
            <a:ext cx="852193" cy="328091"/>
          </a:xfrm>
          <a:prstGeom prst="rect">
            <a:avLst/>
          </a:prstGeom>
          <a:no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滤波器</a:t>
            </a:r>
            <a:endParaRPr lang="en-US" dirty="0"/>
          </a:p>
        </p:txBody>
      </p:sp>
      <p:sp>
        <p:nvSpPr>
          <p:cNvPr id="12" name="Rectangle 11"/>
          <p:cNvSpPr/>
          <p:nvPr/>
        </p:nvSpPr>
        <p:spPr>
          <a:xfrm>
            <a:off x="4048125" y="3558175"/>
            <a:ext cx="852193" cy="328091"/>
          </a:xfrm>
          <a:prstGeom prst="rect">
            <a:avLst/>
          </a:prstGeom>
          <a:no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滤波器</a:t>
            </a:r>
            <a:endParaRPr lang="en-US" dirty="0"/>
          </a:p>
        </p:txBody>
      </p:sp>
      <p:sp>
        <p:nvSpPr>
          <p:cNvPr id="9" name="Rectangle 8"/>
          <p:cNvSpPr/>
          <p:nvPr/>
        </p:nvSpPr>
        <p:spPr>
          <a:xfrm>
            <a:off x="9105900" y="3403634"/>
            <a:ext cx="1371600" cy="1841500"/>
          </a:xfrm>
          <a:prstGeom prst="rect">
            <a:avLst/>
          </a:prstGeom>
          <a:solidFill>
            <a:schemeClr val="tx2"/>
          </a:solid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9791700" y="4761398"/>
            <a:ext cx="152400" cy="185286"/>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a:endCxn id="23" idx="2"/>
          </p:cNvCxnSpPr>
          <p:nvPr/>
        </p:nvCxnSpPr>
        <p:spPr>
          <a:xfrm flipV="1">
            <a:off x="4527550" y="4946684"/>
            <a:ext cx="5340350" cy="1"/>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endCxn id="23" idx="0"/>
          </p:cNvCxnSpPr>
          <p:nvPr/>
        </p:nvCxnSpPr>
        <p:spPr>
          <a:xfrm>
            <a:off x="4527551" y="4618592"/>
            <a:ext cx="5340349" cy="14280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9791700" y="3886266"/>
            <a:ext cx="152400" cy="185286"/>
          </a:xfrm>
          <a:prstGeom prst="rect">
            <a:avLst/>
          </a:prstGeom>
          <a:noFill/>
          <a:ln w="190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8" name="Straight Connector 77"/>
          <p:cNvCxnSpPr>
            <a:endCxn id="77" idx="0"/>
          </p:cNvCxnSpPr>
          <p:nvPr/>
        </p:nvCxnSpPr>
        <p:spPr>
          <a:xfrm>
            <a:off x="4527550" y="3562891"/>
            <a:ext cx="5340350" cy="323375"/>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endCxn id="77" idx="2"/>
          </p:cNvCxnSpPr>
          <p:nvPr/>
        </p:nvCxnSpPr>
        <p:spPr>
          <a:xfrm>
            <a:off x="4527550" y="3886266"/>
            <a:ext cx="5340350" cy="185286"/>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89" name="Content Placeholder 2"/>
          <p:cNvSpPr>
            <a:spLocks noGrp="1"/>
          </p:cNvSpPr>
          <p:nvPr>
            <p:ph sz="quarter" idx="10"/>
          </p:nvPr>
        </p:nvSpPr>
        <p:spPr>
          <a:xfrm>
            <a:off x="571500" y="1452881"/>
            <a:ext cx="13716000" cy="560069"/>
          </a:xfrm>
        </p:spPr>
        <p:txBody>
          <a:bodyPr/>
          <a:lstStyle/>
          <a:p>
            <a:r>
              <a:rPr lang="en-US" dirty="0" smtClean="0"/>
              <a:t>多维度的小点积</a:t>
            </a:r>
            <a:endParaRPr lang="en-US" dirty="0"/>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4188" y="559769"/>
            <a:ext cx="994712" cy="994712"/>
          </a:xfrm>
          <a:prstGeom prst="rect">
            <a:avLst/>
          </a:prstGeom>
        </p:spPr>
      </p:pic>
      <p:sp>
        <p:nvSpPr>
          <p:cNvPr id="18" name="TextBox 17"/>
          <p:cNvSpPr txBox="1"/>
          <p:nvPr/>
        </p:nvSpPr>
        <p:spPr>
          <a:xfrm>
            <a:off x="13246100" y="1445260"/>
            <a:ext cx="812800" cy="307777"/>
          </a:xfrm>
          <a:prstGeom prst="rect">
            <a:avLst/>
          </a:prstGeom>
          <a:noFill/>
        </p:spPr>
        <p:txBody>
          <a:bodyPr wrap="square" rtlCol="0">
            <a:spAutoFit/>
          </a:bodyPr>
          <a:lstStyle/>
          <a:p>
            <a:r>
              <a:rPr lang="en-US" sz="1400" dirty="0" smtClean="0">
                <a:solidFill>
                  <a:srgbClr val="FFFFFF"/>
                </a:solidFill>
              </a:rPr>
              <a:t>模型</a:t>
            </a:r>
            <a:endParaRPr lang="en-US" sz="1400" dirty="0">
              <a:solidFill>
                <a:srgbClr val="FFFFFF"/>
              </a:solidFill>
            </a:endParaRPr>
          </a:p>
        </p:txBody>
      </p:sp>
      <p:sp>
        <p:nvSpPr>
          <p:cNvPr id="19" name="TextBox 18"/>
          <p:cNvSpPr txBox="1"/>
          <p:nvPr/>
        </p:nvSpPr>
        <p:spPr>
          <a:xfrm>
            <a:off x="3807848" y="6109895"/>
            <a:ext cx="959602" cy="523220"/>
          </a:xfrm>
          <a:prstGeom prst="rect">
            <a:avLst/>
          </a:prstGeom>
          <a:noFill/>
        </p:spPr>
        <p:txBody>
          <a:bodyPr wrap="square" rtlCol="0">
            <a:spAutoFit/>
          </a:bodyPr>
          <a:lstStyle/>
          <a:p>
            <a:r>
              <a:rPr lang="en-US" sz="2800" dirty="0" smtClean="0">
                <a:solidFill>
                  <a:srgbClr val="DDDDDD"/>
                </a:solidFill>
              </a:rPr>
              <a:t>输入</a:t>
            </a:r>
            <a:endParaRPr lang="en-US" sz="2800" dirty="0">
              <a:solidFill>
                <a:srgbClr val="DDDDDD"/>
              </a:solidFill>
            </a:endParaRPr>
          </a:p>
        </p:txBody>
      </p:sp>
      <p:sp>
        <p:nvSpPr>
          <p:cNvPr id="20" name="TextBox 19"/>
          <p:cNvSpPr txBox="1"/>
          <p:nvPr/>
        </p:nvSpPr>
        <p:spPr>
          <a:xfrm>
            <a:off x="9232832" y="6109895"/>
            <a:ext cx="1244668" cy="523220"/>
          </a:xfrm>
          <a:prstGeom prst="rect">
            <a:avLst/>
          </a:prstGeom>
          <a:noFill/>
        </p:spPr>
        <p:txBody>
          <a:bodyPr wrap="square" rtlCol="0">
            <a:spAutoFit/>
          </a:bodyPr>
          <a:lstStyle/>
          <a:p>
            <a:r>
              <a:rPr lang="en-US" sz="2800" dirty="0" smtClean="0">
                <a:solidFill>
                  <a:srgbClr val="DDDDDD"/>
                </a:solidFill>
              </a:rPr>
              <a:t>产量</a:t>
            </a:r>
            <a:endParaRPr lang="en-US" sz="2800" dirty="0">
              <a:solidFill>
                <a:srgbClr val="DDDDDD"/>
              </a:solidFill>
            </a:endParaRPr>
          </a:p>
        </p:txBody>
      </p:sp>
    </p:spTree>
    <p:extLst>
      <p:ext uri="{BB962C8B-B14F-4D97-AF65-F5344CB8AC3E}">
        <p14:creationId xmlns:p14="http://schemas.microsoft.com/office/powerpoint/2010/main" val="19894298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复发层</a:t>
            </a:r>
            <a:endParaRPr lang="en-US" dirty="0"/>
          </a:p>
        </p:txBody>
      </p:sp>
      <p:sp>
        <p:nvSpPr>
          <p:cNvPr id="264" name="Content Placeholder 2"/>
          <p:cNvSpPr>
            <a:spLocks noGrp="1"/>
          </p:cNvSpPr>
          <p:nvPr>
            <p:ph sz="quarter" idx="10"/>
          </p:nvPr>
        </p:nvSpPr>
        <p:spPr>
          <a:xfrm>
            <a:off x="457200" y="1452881"/>
            <a:ext cx="13716000" cy="560069"/>
          </a:xfrm>
        </p:spPr>
        <p:txBody>
          <a:bodyPr/>
          <a:lstStyle/>
          <a:p>
            <a:r>
              <a:rPr lang="en-US" dirty="0" smtClean="0"/>
              <a:t>随时间重复的小矩阵乘法</a:t>
            </a:r>
          </a:p>
          <a:p>
            <a:endParaRPr lang="en-US" dirty="0"/>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4188" y="559769"/>
            <a:ext cx="994712" cy="994712"/>
          </a:xfrm>
          <a:prstGeom prst="rect">
            <a:avLst/>
          </a:prstGeom>
        </p:spPr>
      </p:pic>
      <p:sp>
        <p:nvSpPr>
          <p:cNvPr id="31" name="TextBox 30"/>
          <p:cNvSpPr txBox="1"/>
          <p:nvPr/>
        </p:nvSpPr>
        <p:spPr>
          <a:xfrm>
            <a:off x="13246100" y="1445260"/>
            <a:ext cx="812800" cy="307777"/>
          </a:xfrm>
          <a:prstGeom prst="rect">
            <a:avLst/>
          </a:prstGeom>
          <a:noFill/>
        </p:spPr>
        <p:txBody>
          <a:bodyPr wrap="square" rtlCol="0">
            <a:spAutoFit/>
          </a:bodyPr>
          <a:lstStyle/>
          <a:p>
            <a:r>
              <a:rPr lang="en-US" sz="1400" dirty="0" smtClean="0">
                <a:solidFill>
                  <a:srgbClr val="FFFFFF"/>
                </a:solidFill>
              </a:rPr>
              <a:t>模型</a:t>
            </a:r>
            <a:endParaRPr lang="en-US" sz="1400" dirty="0">
              <a:solidFill>
                <a:srgbClr val="FFFFFF"/>
              </a:solidFill>
            </a:endParaRPr>
          </a:p>
        </p:txBody>
      </p:sp>
      <p:sp>
        <p:nvSpPr>
          <p:cNvPr id="48" name="Oval 47"/>
          <p:cNvSpPr/>
          <p:nvPr/>
        </p:nvSpPr>
        <p:spPr>
          <a:xfrm>
            <a:off x="5009098" y="4432833"/>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Arrow Connector 49"/>
          <p:cNvCxnSpPr>
            <a:stCxn id="48" idx="0"/>
          </p:cNvCxnSpPr>
          <p:nvPr/>
        </p:nvCxnSpPr>
        <p:spPr>
          <a:xfrm flipV="1">
            <a:off x="5236518" y="3422378"/>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5911978" y="4432833"/>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Arrow Connector 52"/>
          <p:cNvCxnSpPr>
            <a:stCxn id="51" idx="0"/>
          </p:cNvCxnSpPr>
          <p:nvPr/>
        </p:nvCxnSpPr>
        <p:spPr>
          <a:xfrm flipV="1">
            <a:off x="6139398" y="3422378"/>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826378" y="4432833"/>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a:stCxn id="54" idx="0"/>
          </p:cNvCxnSpPr>
          <p:nvPr/>
        </p:nvCxnSpPr>
        <p:spPr>
          <a:xfrm flipV="1">
            <a:off x="7053798" y="3422378"/>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7740778" y="4432833"/>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Arrow Connector 58"/>
          <p:cNvCxnSpPr>
            <a:stCxn id="57" idx="0"/>
          </p:cNvCxnSpPr>
          <p:nvPr/>
        </p:nvCxnSpPr>
        <p:spPr>
          <a:xfrm flipV="1">
            <a:off x="7968198" y="3422378"/>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8667878" y="4432833"/>
            <a:ext cx="454840" cy="493690"/>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p:cNvCxnSpPr>
            <a:stCxn id="60" idx="0"/>
          </p:cNvCxnSpPr>
          <p:nvPr/>
        </p:nvCxnSpPr>
        <p:spPr>
          <a:xfrm flipV="1">
            <a:off x="8895298" y="3422378"/>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48" idx="6"/>
            <a:endCxn id="51" idx="2"/>
          </p:cNvCxnSpPr>
          <p:nvPr/>
        </p:nvCxnSpPr>
        <p:spPr>
          <a:xfrm>
            <a:off x="5463938" y="4679678"/>
            <a:ext cx="4480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51" idx="6"/>
            <a:endCxn id="54" idx="2"/>
          </p:cNvCxnSpPr>
          <p:nvPr/>
        </p:nvCxnSpPr>
        <p:spPr>
          <a:xfrm>
            <a:off x="6366818" y="4679678"/>
            <a:ext cx="4595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54" idx="6"/>
            <a:endCxn id="57" idx="2"/>
          </p:cNvCxnSpPr>
          <p:nvPr/>
        </p:nvCxnSpPr>
        <p:spPr>
          <a:xfrm>
            <a:off x="7281218" y="4679678"/>
            <a:ext cx="4595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7" idx="6"/>
            <a:endCxn id="60" idx="2"/>
          </p:cNvCxnSpPr>
          <p:nvPr/>
        </p:nvCxnSpPr>
        <p:spPr>
          <a:xfrm>
            <a:off x="8195618" y="4679678"/>
            <a:ext cx="4722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4488585" y="6987210"/>
            <a:ext cx="5353729" cy="42330"/>
          </a:xfrm>
          <a:prstGeom prst="straightConnector1">
            <a:avLst/>
          </a:prstGeom>
          <a:ln w="57150" cmpd="sng">
            <a:solidFill>
              <a:srgbClr val="FF6600">
                <a:alpha val="89000"/>
              </a:srgb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6302741" y="7073708"/>
            <a:ext cx="1502114" cy="424731"/>
          </a:xfrm>
          <a:prstGeom prst="rect">
            <a:avLst/>
          </a:prstGeom>
          <a:noFill/>
        </p:spPr>
        <p:txBody>
          <a:bodyPr wrap="square" rtlCol="0">
            <a:spAutoFit/>
          </a:bodyPr>
          <a:lstStyle/>
          <a:p>
            <a:pPr algn="ctr"/>
            <a:r>
              <a:rPr lang="en-US" dirty="0" smtClean="0">
                <a:solidFill>
                  <a:srgbClr val="FF6600"/>
                </a:solidFill>
              </a:rPr>
              <a:t>时间</a:t>
            </a:r>
            <a:endParaRPr lang="en-US" dirty="0">
              <a:solidFill>
                <a:srgbClr val="FF6600"/>
              </a:solidFill>
            </a:endParaRPr>
          </a:p>
        </p:txBody>
      </p:sp>
      <p:sp>
        <p:nvSpPr>
          <p:cNvPr id="71" name="TextBox 70"/>
          <p:cNvSpPr txBox="1"/>
          <p:nvPr/>
        </p:nvSpPr>
        <p:spPr>
          <a:xfrm>
            <a:off x="6349749" y="6076913"/>
            <a:ext cx="1382681" cy="523220"/>
          </a:xfrm>
          <a:prstGeom prst="rect">
            <a:avLst/>
          </a:prstGeom>
          <a:noFill/>
        </p:spPr>
        <p:txBody>
          <a:bodyPr wrap="square" rtlCol="0">
            <a:spAutoFit/>
          </a:bodyPr>
          <a:lstStyle/>
          <a:p>
            <a:pPr algn="ctr"/>
            <a:r>
              <a:rPr lang="en-US" sz="2800" dirty="0" smtClean="0">
                <a:solidFill>
                  <a:srgbClr val="DDDDDD"/>
                </a:solidFill>
              </a:rPr>
              <a:t>输入</a:t>
            </a:r>
            <a:endParaRPr lang="en-US" sz="2800" dirty="0">
              <a:solidFill>
                <a:srgbClr val="DDDDDD"/>
              </a:solidFill>
            </a:endParaRPr>
          </a:p>
        </p:txBody>
      </p:sp>
      <p:sp>
        <p:nvSpPr>
          <p:cNvPr id="72" name="TextBox 71"/>
          <p:cNvSpPr txBox="1"/>
          <p:nvPr/>
        </p:nvSpPr>
        <p:spPr>
          <a:xfrm>
            <a:off x="6122329" y="2612806"/>
            <a:ext cx="1610101" cy="523220"/>
          </a:xfrm>
          <a:prstGeom prst="rect">
            <a:avLst/>
          </a:prstGeom>
          <a:noFill/>
        </p:spPr>
        <p:txBody>
          <a:bodyPr wrap="square" rtlCol="0">
            <a:spAutoFit/>
          </a:bodyPr>
          <a:lstStyle/>
          <a:p>
            <a:pPr algn="ctr"/>
            <a:r>
              <a:rPr lang="en-US" sz="2800" dirty="0" smtClean="0">
                <a:solidFill>
                  <a:srgbClr val="DDDDDD"/>
                </a:solidFill>
              </a:rPr>
              <a:t>输出</a:t>
            </a:r>
            <a:endParaRPr lang="en-US" sz="2800" dirty="0">
              <a:solidFill>
                <a:srgbClr val="DDDDDD"/>
              </a:solidFill>
            </a:endParaRPr>
          </a:p>
        </p:txBody>
      </p:sp>
      <p:cxnSp>
        <p:nvCxnSpPr>
          <p:cNvPr id="34" name="Straight Arrow Connector 33"/>
          <p:cNvCxnSpPr/>
          <p:nvPr/>
        </p:nvCxnSpPr>
        <p:spPr>
          <a:xfrm flipV="1">
            <a:off x="5239510" y="4919522"/>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6142390" y="4919522"/>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56790" y="4919522"/>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7971190" y="4919522"/>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8898290" y="4919522"/>
            <a:ext cx="0" cy="1010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1218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dissolv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dissolv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dissolve">
                                      <p:cBhvr>
                                        <p:cTn id="20" dur="500"/>
                                        <p:tgtEl>
                                          <p:spTgt spid="66"/>
                                        </p:tgtEl>
                                      </p:cBhvr>
                                    </p:animEffect>
                                  </p:childTnLst>
                                </p:cTn>
                              </p:par>
                              <p:par>
                                <p:cTn id="21" presetID="9"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dissolve">
                                      <p:cBhvr>
                                        <p:cTn id="23" dur="500"/>
                                        <p:tgtEl>
                                          <p:spTgt spid="3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dissolv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dissolve">
                                      <p:cBhvr>
                                        <p:cTn id="3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深度学习的基本原则</a:t>
            </a:r>
            <a:endParaRPr lang="en-US" dirty="0"/>
          </a:p>
        </p:txBody>
      </p:sp>
      <p:sp>
        <p:nvSpPr>
          <p:cNvPr id="5" name="Content Placeholder 4"/>
          <p:cNvSpPr>
            <a:spLocks noGrp="1"/>
          </p:cNvSpPr>
          <p:nvPr>
            <p:ph sz="quarter" idx="10"/>
          </p:nvPr>
        </p:nvSpPr>
        <p:spPr>
          <a:xfrm>
            <a:off x="1933260" y="5029200"/>
            <a:ext cx="4447903" cy="1828800"/>
          </a:xfrm>
        </p:spPr>
        <p:txBody>
          <a:bodyPr/>
          <a:lstStyle/>
          <a:p>
            <a:pPr lvl="0"/>
            <a:r>
              <a:rPr lang="en-US" dirty="0" smtClean="0">
                <a:solidFill>
                  <a:srgbClr val="FFFFFF"/>
                </a:solidFill>
                <a:latin typeface="Franklin Gothic Medium" panose="020B0603020102020204"/>
              </a:rPr>
              <a:t>1。大量</a:t>
            </a:r>
            <a:r>
              <a:rPr lang="en-US" dirty="0">
                <a:solidFill>
                  <a:srgbClr val="FFFFFF"/>
                </a:solidFill>
                <a:latin typeface="Franklin Gothic Medium" panose="020B0603020102020204"/>
              </a:rPr>
              <a:t>数据的</a:t>
            </a:r>
          </a:p>
          <a:p>
            <a:endParaRPr lang="en-US" dirty="0">
              <a:latin typeface="+mj-lt"/>
            </a:endParaRPr>
          </a:p>
        </p:txBody>
      </p:sp>
      <p:sp>
        <p:nvSpPr>
          <p:cNvPr id="8" name="Content Placeholder 7"/>
          <p:cNvSpPr>
            <a:spLocks noGrp="1"/>
          </p:cNvSpPr>
          <p:nvPr>
            <p:ph sz="quarter" idx="11"/>
          </p:nvPr>
        </p:nvSpPr>
        <p:spPr>
          <a:xfrm>
            <a:off x="6726888" y="5029200"/>
            <a:ext cx="6087412" cy="1828800"/>
          </a:xfrm>
        </p:spPr>
        <p:txBody>
          <a:bodyPr/>
          <a:lstStyle/>
          <a:p>
            <a:pPr lvl="0" algn="ctr"/>
            <a:r>
              <a:rPr lang="en-US" dirty="0" smtClean="0">
                <a:solidFill>
                  <a:srgbClr val="FFFFFF"/>
                </a:solidFill>
                <a:latin typeface="Franklin Gothic Medium" panose="020B0603020102020204"/>
              </a:rPr>
              <a:t>2。大型复杂模型</a:t>
            </a:r>
          </a:p>
          <a:p>
            <a:pPr lvl="0" algn="ctr"/>
            <a:r>
              <a:rPr lang="en-US" dirty="0" smtClean="0">
                <a:solidFill>
                  <a:srgbClr val="FFFFFF"/>
                </a:solidFill>
                <a:latin typeface="Franklin Gothic Medium" panose="020B0603020102020204"/>
              </a:rPr>
              <a:t>（操作多样）</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844" y="2061369"/>
            <a:ext cx="2967831" cy="2967831"/>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088" y="2057400"/>
            <a:ext cx="2971800" cy="2971800"/>
          </a:xfrm>
          <a:prstGeom prst="rect">
            <a:avLst/>
          </a:prstGeom>
        </p:spPr>
      </p:pic>
    </p:spTree>
    <p:extLst>
      <p:ext uri="{BB962C8B-B14F-4D97-AF65-F5344CB8AC3E}">
        <p14:creationId xmlns:p14="http://schemas.microsoft.com/office/powerpoint/2010/main" val="147928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我们如何培养深度学习模式？</a:t>
            </a:r>
            <a:endParaRPr lang="en-US" dirty="0"/>
          </a:p>
        </p:txBody>
      </p:sp>
      <p:pic>
        <p:nvPicPr>
          <p:cNvPr id="4" name="Picture 3" descr="microch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4883" y="2236632"/>
            <a:ext cx="3289300" cy="2921000"/>
          </a:xfrm>
          <a:prstGeom prst="rect">
            <a:avLst/>
          </a:prstGeom>
        </p:spPr>
      </p:pic>
      <p:pic>
        <p:nvPicPr>
          <p:cNvPr id="5" name="Picture 4" descr="cod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300" y="2236632"/>
            <a:ext cx="3289300" cy="2921000"/>
          </a:xfrm>
          <a:prstGeom prst="rect">
            <a:avLst/>
          </a:prstGeom>
        </p:spPr>
      </p:pic>
      <p:sp>
        <p:nvSpPr>
          <p:cNvPr id="6" name="TextBox 5"/>
          <p:cNvSpPr txBox="1"/>
          <p:nvPr/>
        </p:nvSpPr>
        <p:spPr>
          <a:xfrm>
            <a:off x="8143419" y="5621636"/>
            <a:ext cx="3733800" cy="461665"/>
          </a:xfrm>
          <a:prstGeom prst="rect">
            <a:avLst/>
          </a:prstGeom>
          <a:noFill/>
        </p:spPr>
        <p:txBody>
          <a:bodyPr wrap="square" rtlCol="0">
            <a:spAutoFit/>
          </a:bodyPr>
          <a:lstStyle/>
          <a:p>
            <a:pPr algn="ctr"/>
            <a:r>
              <a:rPr lang="en-US" sz="2400" dirty="0" smtClean="0">
                <a:solidFill>
                  <a:srgbClr val="FFFFFF"/>
                </a:solidFill>
                <a:latin typeface="+mj-lt"/>
              </a:rPr>
              <a:t>培训硬件</a:t>
            </a:r>
            <a:endParaRPr lang="en-US" sz="2400" dirty="0">
              <a:solidFill>
                <a:srgbClr val="FFFFFF"/>
              </a:solidFill>
              <a:latin typeface="+mj-lt"/>
            </a:endParaRPr>
          </a:p>
        </p:txBody>
      </p:sp>
      <p:sp>
        <p:nvSpPr>
          <p:cNvPr id="7" name="TextBox 6"/>
          <p:cNvSpPr txBox="1"/>
          <p:nvPr/>
        </p:nvSpPr>
        <p:spPr>
          <a:xfrm>
            <a:off x="1634576" y="5602132"/>
            <a:ext cx="4295552" cy="830997"/>
          </a:xfrm>
          <a:prstGeom prst="rect">
            <a:avLst/>
          </a:prstGeom>
          <a:noFill/>
        </p:spPr>
        <p:txBody>
          <a:bodyPr wrap="square" rtlCol="0">
            <a:spAutoFit/>
          </a:bodyPr>
          <a:lstStyle/>
          <a:p>
            <a:pPr algn="ctr"/>
            <a:r>
              <a:rPr lang="en-US" sz="2400" dirty="0" smtClean="0">
                <a:solidFill>
                  <a:srgbClr val="FFFFFF"/>
                </a:solidFill>
                <a:latin typeface="+mj-lt"/>
              </a:rPr>
              <a:t>深度学习框架与图书馆</a:t>
            </a:r>
          </a:p>
        </p:txBody>
      </p:sp>
    </p:spTree>
    <p:extLst>
      <p:ext uri="{BB962C8B-B14F-4D97-AF65-F5344CB8AC3E}">
        <p14:creationId xmlns:p14="http://schemas.microsoft.com/office/powerpoint/2010/main" val="5537782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多处理器</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01" y="1892300"/>
            <a:ext cx="7505700" cy="5509260"/>
          </a:xfrm>
          <a:prstGeom prst="rect">
            <a:avLst/>
          </a:prstGeom>
        </p:spPr>
      </p:pic>
    </p:spTree>
    <p:extLst>
      <p:ext uri="{BB962C8B-B14F-4D97-AF65-F5344CB8AC3E}">
        <p14:creationId xmlns:p14="http://schemas.microsoft.com/office/powerpoint/2010/main" val="26365178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总结</a:t>
            </a:r>
            <a:r>
              <a:rPr lang="en-US" dirty="0"/>
              <a:t>S</a:t>
            </a:r>
            <a:r>
              <a:rPr lang="en-US" dirty="0" smtClean="0"/>
              <a:t>o</a:t>
            </a:r>
            <a:r>
              <a:rPr lang="en-US" dirty="0"/>
              <a:t>f</a:t>
            </a:r>
            <a:r>
              <a:rPr lang="en-US" dirty="0" smtClean="0"/>
              <a:t>应收账</a:t>
            </a:r>
            <a:endParaRPr lang="en-US" dirty="0"/>
          </a:p>
        </p:txBody>
      </p:sp>
      <p:sp>
        <p:nvSpPr>
          <p:cNvPr id="5" name="Content Placeholder 4"/>
          <p:cNvSpPr>
            <a:spLocks noGrp="1"/>
          </p:cNvSpPr>
          <p:nvPr>
            <p:ph sz="quarter" idx="10"/>
          </p:nvPr>
        </p:nvSpPr>
        <p:spPr>
          <a:xfrm>
            <a:off x="2138696" y="3703133"/>
            <a:ext cx="3875013" cy="122180"/>
          </a:xfrm>
        </p:spPr>
        <p:txBody>
          <a:bodyPr/>
          <a:lstStyle/>
          <a:p>
            <a:pPr lvl="0" algn="ctr"/>
            <a:r>
              <a:rPr lang="en-US" sz="2400" dirty="0" smtClean="0">
                <a:solidFill>
                  <a:srgbClr val="FFFFFF"/>
                </a:solidFill>
                <a:latin typeface="Franklin Gothic Medium" panose="020B0603020102020204"/>
              </a:rPr>
              <a:t>大数据</a:t>
            </a:r>
            <a:endParaRPr lang="en-US" sz="2400" dirty="0">
              <a:solidFill>
                <a:srgbClr val="FFFFFF"/>
              </a:solidFill>
              <a:latin typeface="Franklin Gothic Medium" panose="020B0603020102020204"/>
            </a:endParaRPr>
          </a:p>
          <a:p>
            <a:pPr algn="ctr"/>
            <a:endParaRPr lang="en-US" sz="2400" dirty="0">
              <a:latin typeface="+mj-lt"/>
            </a:endParaRPr>
          </a:p>
        </p:txBody>
      </p:sp>
      <p:sp>
        <p:nvSpPr>
          <p:cNvPr id="6" name="Content Placeholder 7"/>
          <p:cNvSpPr txBox="1">
            <a:spLocks/>
          </p:cNvSpPr>
          <p:nvPr/>
        </p:nvSpPr>
        <p:spPr>
          <a:xfrm>
            <a:off x="7585984" y="3796518"/>
            <a:ext cx="5303353" cy="45719"/>
          </a:xfrm>
          <a:prstGeom prst="rect">
            <a:avLst/>
          </a:prstGeom>
        </p:spPr>
        <p:txBody>
          <a:bodyPr/>
          <a:lstStyle>
            <a:lvl1pPr marL="274320" indent="-274320" algn="l" defTabSz="1097280" rtl="0" eaLnBrk="1" latinLnBrk="0" hangingPunct="1">
              <a:lnSpc>
                <a:spcPct val="90000"/>
              </a:lnSpc>
              <a:spcBef>
                <a:spcPts val="1200"/>
              </a:spcBef>
              <a:buFont typeface="Arial"/>
              <a:buChar char="•"/>
              <a:defRPr sz="3000" kern="1200">
                <a:solidFill>
                  <a:schemeClr val="bg1"/>
                </a:solidFill>
                <a:latin typeface="+mn-lt"/>
                <a:ea typeface="+mn-ea"/>
                <a:cs typeface="+mn-cs"/>
              </a:defRPr>
            </a:lvl1pPr>
            <a:lvl2pPr marL="822960" indent="-274320" algn="l" defTabSz="1097280" rtl="0" eaLnBrk="1" latinLnBrk="0" hangingPunct="1">
              <a:lnSpc>
                <a:spcPct val="90000"/>
              </a:lnSpc>
              <a:spcBef>
                <a:spcPts val="600"/>
              </a:spcBef>
              <a:buFont typeface="Arial"/>
              <a:buChar char="•"/>
              <a:defRPr sz="2800" kern="1200">
                <a:solidFill>
                  <a:schemeClr val="bg1"/>
                </a:solidFill>
                <a:latin typeface="+mn-lt"/>
                <a:ea typeface="+mn-ea"/>
                <a:cs typeface="+mn-cs"/>
              </a:defRPr>
            </a:lvl2pPr>
            <a:lvl3pPr marL="1371600" indent="-274320" algn="l" defTabSz="1097280" rtl="0" eaLnBrk="1" latinLnBrk="0" hangingPunct="1">
              <a:lnSpc>
                <a:spcPct val="90000"/>
              </a:lnSpc>
              <a:spcBef>
                <a:spcPts val="600"/>
              </a:spcBef>
              <a:buFont typeface="Arial"/>
              <a:buChar char="•"/>
              <a:defRPr sz="2400" kern="1200">
                <a:solidFill>
                  <a:schemeClr val="bg1"/>
                </a:solidFill>
                <a:latin typeface="+mn-lt"/>
                <a:ea typeface="+mn-ea"/>
                <a:cs typeface="+mn-cs"/>
              </a:defRPr>
            </a:lvl3pPr>
            <a:lvl4pPr marL="1920240" indent="-274320" algn="l" defTabSz="1097280" rtl="0" eaLnBrk="1" latinLnBrk="0" hangingPunct="1">
              <a:lnSpc>
                <a:spcPct val="90000"/>
              </a:lnSpc>
              <a:spcBef>
                <a:spcPts val="600"/>
              </a:spcBef>
              <a:buFont typeface="Arial"/>
              <a:buChar char="•"/>
              <a:defRPr sz="2000" kern="1200">
                <a:solidFill>
                  <a:schemeClr val="bg1"/>
                </a:solidFill>
                <a:latin typeface="+mn-lt"/>
                <a:ea typeface="+mn-ea"/>
                <a:cs typeface="+mn-cs"/>
              </a:defRPr>
            </a:lvl4pPr>
            <a:lvl5pPr marL="2468880" indent="-274320" algn="l" defTabSz="1097280" rtl="0" eaLnBrk="1" latinLnBrk="0" hangingPunct="1">
              <a:lnSpc>
                <a:spcPct val="90000"/>
              </a:lnSpc>
              <a:spcBef>
                <a:spcPts val="600"/>
              </a:spcBef>
              <a:buFont typeface="Arial"/>
              <a:buChar char="•"/>
              <a:defRPr sz="1800" kern="1200">
                <a:solidFill>
                  <a:schemeClr val="bg1"/>
                </a:solidFill>
                <a:latin typeface="+mn-lt"/>
                <a:ea typeface="+mn-ea"/>
                <a:cs typeface="+mn-cs"/>
              </a:defRPr>
            </a:lvl5pPr>
            <a:lvl6pPr marL="3017520" indent="-274320" algn="l" defTabSz="1097280" rtl="0" eaLnBrk="1" latinLnBrk="0" hangingPunct="1">
              <a:lnSpc>
                <a:spcPct val="90000"/>
              </a:lnSpc>
              <a:spcBef>
                <a:spcPts val="600"/>
              </a:spcBef>
              <a:buFont typeface="Arial"/>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a:buChar char="•"/>
              <a:defRPr sz="2160" kern="1200">
                <a:solidFill>
                  <a:schemeClr val="tx1"/>
                </a:solidFill>
                <a:latin typeface="+mn-lt"/>
                <a:ea typeface="+mn-ea"/>
                <a:cs typeface="+mn-cs"/>
              </a:defRPr>
            </a:lvl9pPr>
          </a:lstStyle>
          <a:p>
            <a:pPr marL="0" indent="0" algn="ctr">
              <a:buNone/>
            </a:pPr>
            <a:r>
              <a:rPr lang="en-US" sz="2400" dirty="0" smtClean="0">
                <a:solidFill>
                  <a:srgbClr val="FFFFFF"/>
                </a:solidFill>
                <a:latin typeface="Franklin Gothic Medium" panose="020B0603020102020204"/>
              </a:rPr>
              <a:t>大型复杂模型</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20" y="1725183"/>
            <a:ext cx="2080075" cy="20800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9184" y="1627829"/>
            <a:ext cx="2258540" cy="2258540"/>
          </a:xfrm>
          <a:prstGeom prst="rect">
            <a:avLst/>
          </a:prstGeom>
        </p:spPr>
      </p:pic>
      <p:pic>
        <p:nvPicPr>
          <p:cNvPr id="9" name="Picture 8" descr="microchi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596" y="5357041"/>
            <a:ext cx="1575307" cy="1398921"/>
          </a:xfrm>
          <a:prstGeom prst="rect">
            <a:avLst/>
          </a:prstGeom>
        </p:spPr>
      </p:pic>
      <p:pic>
        <p:nvPicPr>
          <p:cNvPr id="10" name="Picture 9" descr="codin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004" y="5234321"/>
            <a:ext cx="1767899" cy="1569949"/>
          </a:xfrm>
          <a:prstGeom prst="rect">
            <a:avLst/>
          </a:prstGeom>
        </p:spPr>
      </p:pic>
      <p:sp>
        <p:nvSpPr>
          <p:cNvPr id="11" name="TextBox 10"/>
          <p:cNvSpPr txBox="1"/>
          <p:nvPr/>
        </p:nvSpPr>
        <p:spPr>
          <a:xfrm>
            <a:off x="8173617" y="7237013"/>
            <a:ext cx="3733800" cy="461665"/>
          </a:xfrm>
          <a:prstGeom prst="rect">
            <a:avLst/>
          </a:prstGeom>
          <a:noFill/>
        </p:spPr>
        <p:txBody>
          <a:bodyPr wrap="square" rtlCol="0">
            <a:spAutoFit/>
          </a:bodyPr>
          <a:lstStyle/>
          <a:p>
            <a:pPr algn="ctr"/>
            <a:r>
              <a:rPr lang="en-US" sz="2400" dirty="0" smtClean="0">
                <a:solidFill>
                  <a:srgbClr val="FFFFFF"/>
                </a:solidFill>
                <a:latin typeface="+mj-lt"/>
              </a:rPr>
              <a:t>培训硬件</a:t>
            </a:r>
            <a:endParaRPr lang="en-US" sz="2400" dirty="0">
              <a:solidFill>
                <a:srgbClr val="FFFFFF"/>
              </a:solidFill>
              <a:latin typeface="+mj-lt"/>
            </a:endParaRPr>
          </a:p>
        </p:txBody>
      </p:sp>
      <p:sp>
        <p:nvSpPr>
          <p:cNvPr id="12" name="TextBox 11"/>
          <p:cNvSpPr txBox="1"/>
          <p:nvPr/>
        </p:nvSpPr>
        <p:spPr>
          <a:xfrm>
            <a:off x="1758154" y="7068093"/>
            <a:ext cx="4295552" cy="461665"/>
          </a:xfrm>
          <a:prstGeom prst="rect">
            <a:avLst/>
          </a:prstGeom>
          <a:noFill/>
        </p:spPr>
        <p:txBody>
          <a:bodyPr wrap="square" rtlCol="0">
            <a:spAutoFit/>
          </a:bodyPr>
          <a:lstStyle/>
          <a:p>
            <a:pPr algn="ctr"/>
            <a:r>
              <a:rPr lang="en-US" sz="2400" dirty="0" smtClean="0">
                <a:solidFill>
                  <a:srgbClr val="FFFFFF"/>
                </a:solidFill>
                <a:latin typeface="+mj-lt"/>
              </a:rPr>
              <a:t>框架与图书馆</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0993" y="5234321"/>
            <a:ext cx="2073052" cy="1521641"/>
          </a:xfrm>
          <a:prstGeom prst="rect">
            <a:avLst/>
          </a:prstGeom>
        </p:spPr>
      </p:pic>
    </p:spTree>
    <p:extLst>
      <p:ext uri="{BB962C8B-B14F-4D97-AF65-F5344CB8AC3E}">
        <p14:creationId xmlns:p14="http://schemas.microsoft.com/office/powerpoint/2010/main" val="3735548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人工智能能为我们做什么？</a:t>
            </a:r>
            <a:endParaRPr lang="en-US" dirty="0"/>
          </a:p>
        </p:txBody>
      </p:sp>
      <p:pic>
        <p:nvPicPr>
          <p:cNvPr id="6" name="Picture 5"/>
          <p:cNvPicPr>
            <a:picLocks noChangeAspect="1"/>
          </p:cNvPicPr>
          <p:nvPr/>
        </p:nvPicPr>
        <p:blipFill>
          <a:blip r:embed="rId2" cstate="print"/>
          <a:stretch>
            <a:fillRect/>
          </a:stretch>
        </p:blipFill>
        <p:spPr>
          <a:xfrm>
            <a:off x="5278506" y="4853806"/>
            <a:ext cx="3128916" cy="2343667"/>
          </a:xfrm>
          <a:prstGeom prst="rect">
            <a:avLst/>
          </a:prstGeom>
        </p:spPr>
      </p:pic>
      <p:pic>
        <p:nvPicPr>
          <p:cNvPr id="8"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530" y="3116997"/>
            <a:ext cx="1884972" cy="265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38665" y="6147802"/>
            <a:ext cx="4178325" cy="461665"/>
          </a:xfrm>
          <a:prstGeom prst="rect">
            <a:avLst/>
          </a:prstGeom>
          <a:noFill/>
        </p:spPr>
        <p:txBody>
          <a:bodyPr wrap="square" rtlCol="0">
            <a:spAutoFit/>
          </a:bodyPr>
          <a:lstStyle/>
          <a:p>
            <a:pPr algn="ctr"/>
            <a:r>
              <a:rPr lang="en-US" sz="2400" dirty="0" smtClean="0">
                <a:solidFill>
                  <a:schemeClr val="bg1"/>
                </a:solidFill>
                <a:latin typeface="Microsoft YaHei" charset="0"/>
              </a:rPr>
              <a:t>找到我们正在寻找的</a:t>
            </a:r>
          </a:p>
        </p:txBody>
      </p:sp>
      <p:sp>
        <p:nvSpPr>
          <p:cNvPr id="14" name="TextBox 13"/>
          <p:cNvSpPr txBox="1"/>
          <p:nvPr/>
        </p:nvSpPr>
        <p:spPr>
          <a:xfrm>
            <a:off x="5688008" y="7429500"/>
            <a:ext cx="2390949" cy="461665"/>
          </a:xfrm>
          <a:prstGeom prst="rect">
            <a:avLst/>
          </a:prstGeom>
          <a:noFill/>
        </p:spPr>
        <p:txBody>
          <a:bodyPr wrap="none" rtlCol="0">
            <a:spAutoFit/>
          </a:bodyPr>
          <a:lstStyle/>
          <a:p>
            <a:r>
              <a:rPr lang="en-US" sz="2400" dirty="0" smtClean="0">
                <a:solidFill>
                  <a:srgbClr val="FFFFFF"/>
                </a:solidFill>
                <a:latin typeface="Microsoft YaHei" charset="0"/>
              </a:rPr>
              <a:t>开车送我们去上班</a:t>
            </a:r>
          </a:p>
        </p:txBody>
      </p:sp>
      <p:sp>
        <p:nvSpPr>
          <p:cNvPr id="15" name="TextBox 14"/>
          <p:cNvSpPr txBox="1"/>
          <p:nvPr/>
        </p:nvSpPr>
        <p:spPr>
          <a:xfrm>
            <a:off x="9172665" y="6084278"/>
            <a:ext cx="5334257" cy="461665"/>
          </a:xfrm>
          <a:prstGeom prst="rect">
            <a:avLst/>
          </a:prstGeom>
          <a:noFill/>
        </p:spPr>
        <p:txBody>
          <a:bodyPr wrap="square" rtlCol="0">
            <a:spAutoFit/>
          </a:bodyPr>
          <a:lstStyle/>
          <a:p>
            <a:r>
              <a:rPr lang="en-US" sz="2400" dirty="0" smtClean="0">
                <a:solidFill>
                  <a:srgbClr val="FFFFFF"/>
                </a:solidFill>
                <a:latin typeface="Microsoft YaHei" charset="0"/>
              </a:rPr>
              <a:t>帮助我们互相交流</a:t>
            </a:r>
          </a:p>
        </p:txBody>
      </p:sp>
      <p:pic>
        <p:nvPicPr>
          <p:cNvPr id="13" name="Picture 3" descr="IMG_144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06097" y="2375835"/>
            <a:ext cx="2008628" cy="358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rotWithShape="1">
          <a:blip r:embed="rId5">
            <a:alphaModFix/>
            <a:extLst>
              <a:ext uri="{28A0092B-C50C-407E-A947-70E740481C1C}">
                <a14:useLocalDpi xmlns:a14="http://schemas.microsoft.com/office/drawing/2010/main" val="0"/>
              </a:ext>
            </a:extLst>
          </a:blip>
          <a:srcRect t="38625" b="9603"/>
          <a:stretch/>
        </p:blipFill>
        <p:spPr>
          <a:xfrm>
            <a:off x="4670543" y="2326803"/>
            <a:ext cx="4648200" cy="1580388"/>
          </a:xfrm>
          <a:prstGeom prst="rect">
            <a:avLst/>
          </a:prstGeom>
        </p:spPr>
      </p:pic>
      <p:sp>
        <p:nvSpPr>
          <p:cNvPr id="17" name="TextBox 16"/>
          <p:cNvSpPr txBox="1"/>
          <p:nvPr/>
        </p:nvSpPr>
        <p:spPr>
          <a:xfrm>
            <a:off x="4522300" y="4049644"/>
            <a:ext cx="5976873" cy="461665"/>
          </a:xfrm>
          <a:prstGeom prst="rect">
            <a:avLst/>
          </a:prstGeom>
          <a:noFill/>
        </p:spPr>
        <p:txBody>
          <a:bodyPr wrap="square" rtlCol="0">
            <a:spAutoFit/>
          </a:bodyPr>
          <a:lstStyle/>
          <a:p>
            <a:r>
              <a:rPr lang="en-US" sz="2400" dirty="0" smtClean="0">
                <a:solidFill>
                  <a:srgbClr val="FFFFFF"/>
                </a:solidFill>
                <a:latin typeface="Microsoft YaHei" charset="0"/>
              </a:rPr>
              <a:t>帮助我们与设备通信</a:t>
            </a:r>
          </a:p>
        </p:txBody>
      </p:sp>
    </p:spTree>
    <p:extLst>
      <p:ext uri="{BB962C8B-B14F-4D97-AF65-F5344CB8AC3E}">
        <p14:creationId xmlns:p14="http://schemas.microsoft.com/office/powerpoint/2010/main" val="418944684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快速训练大型模型</a:t>
            </a:r>
            <a:endParaRPr lang="en-US" dirty="0"/>
          </a:p>
        </p:txBody>
      </p:sp>
      <p:sp>
        <p:nvSpPr>
          <p:cNvPr id="4" name="Content Placeholder 3"/>
          <p:cNvSpPr>
            <a:spLocks noGrp="1"/>
          </p:cNvSpPr>
          <p:nvPr>
            <p:ph sz="quarter" idx="10"/>
          </p:nvPr>
        </p:nvSpPr>
        <p:spPr>
          <a:xfrm>
            <a:off x="457200" y="1737361"/>
            <a:ext cx="13716000" cy="612139"/>
          </a:xfrm>
        </p:spPr>
        <p:txBody>
          <a:bodyPr/>
          <a:lstStyle/>
          <a:p>
            <a:r>
              <a:rPr lang="en-US" dirty="0" smtClean="0"/>
              <a:t>我们需要快速完成这个循环来探索许多想法。</a:t>
            </a:r>
            <a:endParaRPr lang="en-US" dirty="0"/>
          </a:p>
        </p:txBody>
      </p:sp>
      <p:sp>
        <p:nvSpPr>
          <p:cNvPr id="9" name="Freeform 28"/>
          <p:cNvSpPr>
            <a:spLocks/>
          </p:cNvSpPr>
          <p:nvPr/>
        </p:nvSpPr>
        <p:spPr bwMode="auto">
          <a:xfrm>
            <a:off x="6024563" y="7204542"/>
            <a:ext cx="2541587" cy="423862"/>
          </a:xfrm>
          <a:custGeom>
            <a:avLst/>
            <a:gdLst>
              <a:gd name="T0" fmla="*/ 683 w 683"/>
              <a:gd name="T1" fmla="*/ 13 h 114"/>
              <a:gd name="T2" fmla="*/ 347 w 683"/>
              <a:gd name="T3" fmla="*/ 114 h 114"/>
              <a:gd name="T4" fmla="*/ 51 w 683"/>
              <a:gd name="T5" fmla="*/ 37 h 114"/>
              <a:gd name="T6" fmla="*/ 34 w 683"/>
              <a:gd name="T7" fmla="*/ 64 h 114"/>
              <a:gd name="T8" fmla="*/ 4 w 683"/>
              <a:gd name="T9" fmla="*/ 8 h 114"/>
              <a:gd name="T10" fmla="*/ 4 w 683"/>
              <a:gd name="T11" fmla="*/ 8 h 114"/>
              <a:gd name="T12" fmla="*/ 0 w 683"/>
              <a:gd name="T13" fmla="*/ 0 h 114"/>
              <a:gd name="T14" fmla="*/ 8 w 683"/>
              <a:gd name="T15" fmla="*/ 1 h 114"/>
              <a:gd name="T16" fmla="*/ 72 w 683"/>
              <a:gd name="T17" fmla="*/ 3 h 114"/>
              <a:gd name="T18" fmla="*/ 55 w 683"/>
              <a:gd name="T19" fmla="*/ 30 h 114"/>
              <a:gd name="T20" fmla="*/ 347 w 683"/>
              <a:gd name="T21" fmla="*/ 106 h 114"/>
              <a:gd name="T22" fmla="*/ 678 w 683"/>
              <a:gd name="T23" fmla="*/ 6 h 114"/>
              <a:gd name="T24" fmla="*/ 683 w 683"/>
              <a:gd name="T25" fmla="*/ 13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3" h="114">
                <a:moveTo>
                  <a:pt x="683" y="13"/>
                </a:moveTo>
                <a:cubicBezTo>
                  <a:pt x="587" y="77"/>
                  <a:pt x="471" y="114"/>
                  <a:pt x="347" y="114"/>
                </a:cubicBezTo>
                <a:cubicBezTo>
                  <a:pt x="240" y="114"/>
                  <a:pt x="139" y="86"/>
                  <a:pt x="51" y="37"/>
                </a:cubicBezTo>
                <a:cubicBezTo>
                  <a:pt x="34" y="64"/>
                  <a:pt x="34" y="64"/>
                  <a:pt x="34" y="64"/>
                </a:cubicBezTo>
                <a:cubicBezTo>
                  <a:pt x="4" y="8"/>
                  <a:pt x="4" y="8"/>
                  <a:pt x="4" y="8"/>
                </a:cubicBezTo>
                <a:cubicBezTo>
                  <a:pt x="4" y="8"/>
                  <a:pt x="4" y="8"/>
                  <a:pt x="4" y="8"/>
                </a:cubicBezTo>
                <a:cubicBezTo>
                  <a:pt x="0" y="0"/>
                  <a:pt x="0" y="0"/>
                  <a:pt x="0" y="0"/>
                </a:cubicBezTo>
                <a:cubicBezTo>
                  <a:pt x="8" y="1"/>
                  <a:pt x="8" y="1"/>
                  <a:pt x="8" y="1"/>
                </a:cubicBezTo>
                <a:cubicBezTo>
                  <a:pt x="72" y="3"/>
                  <a:pt x="72" y="3"/>
                  <a:pt x="72" y="3"/>
                </a:cubicBezTo>
                <a:cubicBezTo>
                  <a:pt x="55" y="30"/>
                  <a:pt x="55" y="30"/>
                  <a:pt x="55" y="30"/>
                </a:cubicBezTo>
                <a:cubicBezTo>
                  <a:pt x="142" y="78"/>
                  <a:pt x="241" y="106"/>
                  <a:pt x="347" y="106"/>
                </a:cubicBezTo>
                <a:cubicBezTo>
                  <a:pt x="470" y="106"/>
                  <a:pt x="583" y="69"/>
                  <a:pt x="678" y="6"/>
                </a:cubicBezTo>
                <a:lnTo>
                  <a:pt x="683" y="13"/>
                </a:lnTo>
                <a:close/>
              </a:path>
            </a:pathLst>
          </a:custGeom>
          <a:solidFill>
            <a:schemeClr val="bg1"/>
          </a:solidFill>
          <a:ln w="38100" cap="rnd" cmpd="sng">
            <a:solidFill>
              <a:schemeClr val="bg1"/>
            </a:solidFill>
            <a:prstDash val="solid"/>
            <a:round/>
            <a:headEnd type="none" w="med" len="med"/>
            <a:tailEnd type="none" w="med" len="med"/>
          </a:ln>
          <a:effectLst/>
        </p:spPr>
        <p:txBody>
          <a:bodyPr lIns="82124" tIns="41061" rIns="82124" bIns="41061" anchor="ctr"/>
          <a:lstStyle/>
          <a:p>
            <a:endParaRPr lang="en-US"/>
          </a:p>
        </p:txBody>
      </p:sp>
      <p:sp>
        <p:nvSpPr>
          <p:cNvPr id="10" name="Freeform 29"/>
          <p:cNvSpPr>
            <a:spLocks/>
          </p:cNvSpPr>
          <p:nvPr/>
        </p:nvSpPr>
        <p:spPr bwMode="auto">
          <a:xfrm>
            <a:off x="5049838" y="3305642"/>
            <a:ext cx="1316037" cy="2189162"/>
          </a:xfrm>
          <a:custGeom>
            <a:avLst/>
            <a:gdLst>
              <a:gd name="T0" fmla="*/ 354 w 354"/>
              <a:gd name="T1" fmla="*/ 3 h 588"/>
              <a:gd name="T2" fmla="*/ 350 w 354"/>
              <a:gd name="T3" fmla="*/ 9 h 588"/>
              <a:gd name="T4" fmla="*/ 316 w 354"/>
              <a:gd name="T5" fmla="*/ 64 h 588"/>
              <a:gd name="T6" fmla="*/ 301 w 354"/>
              <a:gd name="T7" fmla="*/ 36 h 588"/>
              <a:gd name="T8" fmla="*/ 8 w 354"/>
              <a:gd name="T9" fmla="*/ 551 h 588"/>
              <a:gd name="T10" fmla="*/ 9 w 354"/>
              <a:gd name="T11" fmla="*/ 588 h 588"/>
              <a:gd name="T12" fmla="*/ 1 w 354"/>
              <a:gd name="T13" fmla="*/ 588 h 588"/>
              <a:gd name="T14" fmla="*/ 0 w 354"/>
              <a:gd name="T15" fmla="*/ 551 h 588"/>
              <a:gd name="T16" fmla="*/ 297 w 354"/>
              <a:gd name="T17" fmla="*/ 28 h 588"/>
              <a:gd name="T18" fmla="*/ 282 w 354"/>
              <a:gd name="T19" fmla="*/ 0 h 588"/>
              <a:gd name="T20" fmla="*/ 345 w 354"/>
              <a:gd name="T21" fmla="*/ 3 h 588"/>
              <a:gd name="T22" fmla="*/ 354 w 354"/>
              <a:gd name="T23" fmla="*/ 3 h 5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4" h="588">
                <a:moveTo>
                  <a:pt x="354" y="3"/>
                </a:moveTo>
                <a:cubicBezTo>
                  <a:pt x="350" y="9"/>
                  <a:pt x="350" y="9"/>
                  <a:pt x="350" y="9"/>
                </a:cubicBezTo>
                <a:cubicBezTo>
                  <a:pt x="316" y="64"/>
                  <a:pt x="316" y="64"/>
                  <a:pt x="316" y="64"/>
                </a:cubicBezTo>
                <a:cubicBezTo>
                  <a:pt x="301" y="36"/>
                  <a:pt x="301" y="36"/>
                  <a:pt x="301" y="36"/>
                </a:cubicBezTo>
                <a:cubicBezTo>
                  <a:pt x="126" y="141"/>
                  <a:pt x="8" y="333"/>
                  <a:pt x="8" y="551"/>
                </a:cubicBezTo>
                <a:cubicBezTo>
                  <a:pt x="8" y="564"/>
                  <a:pt x="9" y="576"/>
                  <a:pt x="9" y="588"/>
                </a:cubicBezTo>
                <a:cubicBezTo>
                  <a:pt x="1" y="588"/>
                  <a:pt x="1" y="588"/>
                  <a:pt x="1" y="588"/>
                </a:cubicBezTo>
                <a:cubicBezTo>
                  <a:pt x="1" y="576"/>
                  <a:pt x="0" y="564"/>
                  <a:pt x="0" y="551"/>
                </a:cubicBezTo>
                <a:cubicBezTo>
                  <a:pt x="0" y="330"/>
                  <a:pt x="119" y="135"/>
                  <a:pt x="297" y="28"/>
                </a:cubicBezTo>
                <a:cubicBezTo>
                  <a:pt x="282" y="0"/>
                  <a:pt x="282" y="0"/>
                  <a:pt x="282" y="0"/>
                </a:cubicBezTo>
                <a:cubicBezTo>
                  <a:pt x="345" y="3"/>
                  <a:pt x="345" y="3"/>
                  <a:pt x="345" y="3"/>
                </a:cubicBezTo>
                <a:lnTo>
                  <a:pt x="354" y="3"/>
                </a:lnTo>
                <a:close/>
              </a:path>
            </a:pathLst>
          </a:custGeom>
          <a:solidFill>
            <a:schemeClr val="bg1"/>
          </a:solidFill>
          <a:ln w="38100" cap="rnd" cmpd="sng">
            <a:solidFill>
              <a:schemeClr val="bg1"/>
            </a:solidFill>
            <a:prstDash val="solid"/>
            <a:round/>
            <a:headEnd type="none" w="med" len="med"/>
            <a:tailEnd type="none" w="med" len="med"/>
          </a:ln>
          <a:effectLst/>
        </p:spPr>
        <p:txBody>
          <a:bodyPr lIns="82124" tIns="41061" rIns="82124" bIns="41061" anchor="ctr"/>
          <a:lstStyle/>
          <a:p>
            <a:endParaRPr lang="en-US"/>
          </a:p>
        </p:txBody>
      </p:sp>
      <p:sp>
        <p:nvSpPr>
          <p:cNvPr id="11" name="Freeform 30"/>
          <p:cNvSpPr>
            <a:spLocks/>
          </p:cNvSpPr>
          <p:nvPr/>
        </p:nvSpPr>
        <p:spPr bwMode="auto">
          <a:xfrm>
            <a:off x="8315325" y="3327867"/>
            <a:ext cx="1389063" cy="2227262"/>
          </a:xfrm>
          <a:custGeom>
            <a:avLst/>
            <a:gdLst>
              <a:gd name="T0" fmla="*/ 373 w 373"/>
              <a:gd name="T1" fmla="*/ 538 h 598"/>
              <a:gd name="T2" fmla="*/ 339 w 373"/>
              <a:gd name="T3" fmla="*/ 591 h 598"/>
              <a:gd name="T4" fmla="*/ 335 w 373"/>
              <a:gd name="T5" fmla="*/ 598 h 598"/>
              <a:gd name="T6" fmla="*/ 331 w 373"/>
              <a:gd name="T7" fmla="*/ 592 h 598"/>
              <a:gd name="T8" fmla="*/ 301 w 373"/>
              <a:gd name="T9" fmla="*/ 535 h 598"/>
              <a:gd name="T10" fmla="*/ 333 w 373"/>
              <a:gd name="T11" fmla="*/ 536 h 598"/>
              <a:gd name="T12" fmla="*/ 0 w 373"/>
              <a:gd name="T13" fmla="*/ 8 h 598"/>
              <a:gd name="T14" fmla="*/ 4 w 373"/>
              <a:gd name="T15" fmla="*/ 0 h 598"/>
              <a:gd name="T16" fmla="*/ 341 w 373"/>
              <a:gd name="T17" fmla="*/ 536 h 598"/>
              <a:gd name="T18" fmla="*/ 373 w 373"/>
              <a:gd name="T19" fmla="*/ 538 h 59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73" h="598">
                <a:moveTo>
                  <a:pt x="373" y="538"/>
                </a:moveTo>
                <a:cubicBezTo>
                  <a:pt x="339" y="591"/>
                  <a:pt x="339" y="591"/>
                  <a:pt x="339" y="591"/>
                </a:cubicBezTo>
                <a:cubicBezTo>
                  <a:pt x="335" y="598"/>
                  <a:pt x="335" y="598"/>
                  <a:pt x="335" y="598"/>
                </a:cubicBezTo>
                <a:cubicBezTo>
                  <a:pt x="331" y="592"/>
                  <a:pt x="331" y="592"/>
                  <a:pt x="331" y="592"/>
                </a:cubicBezTo>
                <a:cubicBezTo>
                  <a:pt x="301" y="535"/>
                  <a:pt x="301" y="535"/>
                  <a:pt x="301" y="535"/>
                </a:cubicBezTo>
                <a:cubicBezTo>
                  <a:pt x="333" y="536"/>
                  <a:pt x="333" y="536"/>
                  <a:pt x="333" y="536"/>
                </a:cubicBezTo>
                <a:cubicBezTo>
                  <a:pt x="329" y="305"/>
                  <a:pt x="195" y="105"/>
                  <a:pt x="0" y="8"/>
                </a:cubicBezTo>
                <a:cubicBezTo>
                  <a:pt x="4" y="0"/>
                  <a:pt x="4" y="0"/>
                  <a:pt x="4" y="0"/>
                </a:cubicBezTo>
                <a:cubicBezTo>
                  <a:pt x="201" y="99"/>
                  <a:pt x="337" y="302"/>
                  <a:pt x="341" y="536"/>
                </a:cubicBezTo>
                <a:lnTo>
                  <a:pt x="373" y="538"/>
                </a:lnTo>
                <a:close/>
              </a:path>
            </a:pathLst>
          </a:custGeom>
          <a:solidFill>
            <a:schemeClr val="bg1"/>
          </a:solidFill>
          <a:ln w="38100" cap="rnd" cmpd="sng">
            <a:solidFill>
              <a:schemeClr val="bg1"/>
            </a:solidFill>
            <a:prstDash val="solid"/>
            <a:round/>
            <a:headEnd type="none" w="med" len="med"/>
            <a:tailEnd type="none" w="med" len="med"/>
          </a:ln>
          <a:effectLst/>
        </p:spPr>
        <p:txBody>
          <a:bodyPr lIns="82124" tIns="41061" rIns="82124" bIns="41061" anchor="ctr"/>
          <a:lstStyle/>
          <a:p>
            <a:endParaRPr lang="en-US"/>
          </a:p>
        </p:txBody>
      </p:sp>
      <p:grpSp>
        <p:nvGrpSpPr>
          <p:cNvPr id="5" name="Group 4"/>
          <p:cNvGrpSpPr/>
          <p:nvPr/>
        </p:nvGrpSpPr>
        <p:grpSpPr>
          <a:xfrm>
            <a:off x="6457950" y="2532380"/>
            <a:ext cx="1714500" cy="1872238"/>
            <a:chOff x="6457950" y="2532380"/>
            <a:chExt cx="1714500" cy="1872238"/>
          </a:xfrm>
        </p:grpSpPr>
        <p:sp>
          <p:nvSpPr>
            <p:cNvPr id="14" name="Oval 27"/>
            <p:cNvSpPr>
              <a:spLocks noChangeArrowheads="1"/>
            </p:cNvSpPr>
            <p:nvPr/>
          </p:nvSpPr>
          <p:spPr bwMode="auto">
            <a:xfrm>
              <a:off x="6457950" y="3819843"/>
              <a:ext cx="1714500" cy="58477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1" fontAlgn="auto" hangingPunct="1">
                <a:spcBef>
                  <a:spcPts val="0"/>
                </a:spcBef>
                <a:spcAft>
                  <a:spcPts val="0"/>
                </a:spcAft>
                <a:defRPr/>
              </a:pPr>
              <a:r>
                <a:rPr lang="en-US" sz="3200" dirty="0" smtClean="0">
                  <a:solidFill>
                    <a:srgbClr val="FFFFFF"/>
                  </a:solidFill>
                  <a:latin typeface="+mj-lt"/>
                  <a:cs typeface="Arial"/>
                </a:rPr>
                <a:t>Idea</a:t>
              </a:r>
              <a:endParaRPr lang="en-US" sz="3200" dirty="0">
                <a:solidFill>
                  <a:srgbClr val="FFFFFF"/>
                </a:solidFill>
                <a:latin typeface="+mj-lt"/>
                <a:cs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624" y="2532380"/>
              <a:ext cx="1287463" cy="1287463"/>
            </a:xfrm>
            <a:prstGeom prst="rect">
              <a:avLst/>
            </a:prstGeom>
          </p:spPr>
        </p:pic>
      </p:grpSp>
      <p:grpSp>
        <p:nvGrpSpPr>
          <p:cNvPr id="6" name="Group 5"/>
          <p:cNvGrpSpPr/>
          <p:nvPr/>
        </p:nvGrpSpPr>
        <p:grpSpPr>
          <a:xfrm>
            <a:off x="8008938" y="5494804"/>
            <a:ext cx="1828800" cy="1572201"/>
            <a:chOff x="8008938" y="5494804"/>
            <a:chExt cx="1828800" cy="1572201"/>
          </a:xfrm>
        </p:grpSpPr>
        <p:sp>
          <p:nvSpPr>
            <p:cNvPr id="13" name="Freeform 25"/>
            <p:cNvSpPr>
              <a:spLocks/>
            </p:cNvSpPr>
            <p:nvPr/>
          </p:nvSpPr>
          <p:spPr bwMode="auto">
            <a:xfrm>
              <a:off x="8008938" y="6482230"/>
              <a:ext cx="1828800" cy="58477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1" fontAlgn="auto" hangingPunct="1">
                <a:spcBef>
                  <a:spcPts val="0"/>
                </a:spcBef>
                <a:spcAft>
                  <a:spcPts val="0"/>
                </a:spcAft>
                <a:defRPr/>
              </a:pPr>
              <a:r>
                <a:rPr lang="en-US" sz="3200" smtClean="0">
                  <a:solidFill>
                    <a:srgbClr val="FFFFFF"/>
                  </a:solidFill>
                  <a:latin typeface="+mj-lt"/>
                  <a:cs typeface="Arial"/>
                </a:rPr>
                <a:t>Code</a:t>
              </a:r>
              <a:endParaRPr lang="en-US" sz="3200" dirty="0">
                <a:solidFill>
                  <a:srgbClr val="FFFFFF"/>
                </a:solidFill>
                <a:latin typeface="+mj-lt"/>
                <a:cs typeface="Aria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900" y="5494804"/>
              <a:ext cx="1158875" cy="1158875"/>
            </a:xfrm>
            <a:prstGeom prst="rect">
              <a:avLst/>
            </a:prstGeom>
          </p:spPr>
        </p:pic>
      </p:grpSp>
      <p:grpSp>
        <p:nvGrpSpPr>
          <p:cNvPr id="7" name="Group 6"/>
          <p:cNvGrpSpPr/>
          <p:nvPr/>
        </p:nvGrpSpPr>
        <p:grpSpPr>
          <a:xfrm>
            <a:off x="4792663" y="5442417"/>
            <a:ext cx="1828800" cy="1624588"/>
            <a:chOff x="4792663" y="5442417"/>
            <a:chExt cx="1828800" cy="1624588"/>
          </a:xfrm>
        </p:grpSpPr>
        <p:sp>
          <p:nvSpPr>
            <p:cNvPr id="12" name="Freeform 26"/>
            <p:cNvSpPr>
              <a:spLocks/>
            </p:cNvSpPr>
            <p:nvPr/>
          </p:nvSpPr>
          <p:spPr bwMode="auto">
            <a:xfrm flipH="1">
              <a:off x="4792663" y="6482230"/>
              <a:ext cx="1828800" cy="584775"/>
            </a:xfrm>
            <a:prstGeom prst="rect">
              <a:avLst/>
            </a:prstGeom>
            <a:noFill/>
            <a:ln>
              <a:noFill/>
            </a:ln>
            <a:effectLst>
              <a:outerShdw blurRad="38100" dist="26940" dir="5400000" algn="tl" rotWithShape="0">
                <a:srgbClr val="000000">
                  <a:alpha val="26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eaLnBrk="1" fontAlgn="auto" hangingPunct="1">
                <a:spcBef>
                  <a:spcPts val="0"/>
                </a:spcBef>
                <a:spcAft>
                  <a:spcPts val="0"/>
                </a:spcAft>
                <a:defRPr/>
              </a:pPr>
              <a:r>
                <a:rPr lang="en-US" sz="3200" dirty="0" smtClean="0">
                  <a:solidFill>
                    <a:srgbClr val="FFFFFF"/>
                  </a:solidFill>
                  <a:latin typeface="+mj-lt"/>
                  <a:cs typeface="Arial"/>
                </a:rPr>
                <a:t>Results</a:t>
              </a:r>
              <a:endParaRPr lang="en-US" sz="3200" dirty="0">
                <a:solidFill>
                  <a:srgbClr val="FFFFFF"/>
                </a:solidFill>
                <a:latin typeface="+mj-lt"/>
                <a:cs typeface="Aria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63" y="5442417"/>
              <a:ext cx="1092200" cy="1092200"/>
            </a:xfrm>
            <a:prstGeom prst="rect">
              <a:avLst/>
            </a:prstGeom>
          </p:spPr>
        </p:pic>
      </p:grpSp>
    </p:spTree>
    <p:extLst>
      <p:ext uri="{BB962C8B-B14F-4D97-AF65-F5344CB8AC3E}">
        <p14:creationId xmlns:p14="http://schemas.microsoft.com/office/powerpoint/2010/main" val="5429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dirty="0" smtClean="0"/>
              <a:t>所有这些复杂性大大减慢了事情的发展速度！</a:t>
            </a:r>
            <a:endParaRPr lang="en-US" dirty="0"/>
          </a:p>
        </p:txBody>
      </p:sp>
    </p:spTree>
    <p:extLst>
      <p:ext uri="{BB962C8B-B14F-4D97-AF65-F5344CB8AC3E}">
        <p14:creationId xmlns:p14="http://schemas.microsoft.com/office/powerpoint/2010/main" val="17308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alphaModFix/>
            <a:extLst>
              <a:ext uri="{28A0092B-C50C-407E-A947-70E740481C1C}">
                <a14:useLocalDpi xmlns:a14="http://schemas.microsoft.com/office/drawing/2010/main" val="0"/>
              </a:ext>
            </a:extLst>
          </a:blip>
          <a:srcRect t="15212" b="4652"/>
          <a:stretch/>
        </p:blipFill>
        <p:spPr>
          <a:xfrm>
            <a:off x="0" y="-3190"/>
            <a:ext cx="14630400" cy="8229600"/>
          </a:xfrm>
          <a:prstGeom prst="rect">
            <a:avLst/>
          </a:prstGeom>
        </p:spPr>
      </p:pic>
      <p:sp>
        <p:nvSpPr>
          <p:cNvPr id="4" name="Rectangle 3"/>
          <p:cNvSpPr/>
          <p:nvPr/>
        </p:nvSpPr>
        <p:spPr>
          <a:xfrm>
            <a:off x="0" y="-11140"/>
            <a:ext cx="14630400" cy="8232790"/>
          </a:xfrm>
          <a:prstGeom prst="rect">
            <a:avLst/>
          </a:prstGeom>
          <a:gradFill flip="none" rotWithShape="1">
            <a:gsLst>
              <a:gs pos="0">
                <a:schemeClr val="tx2"/>
              </a:gs>
              <a:gs pos="84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75876" y="1516202"/>
            <a:ext cx="10943082" cy="3657600"/>
          </a:xfrm>
          <a:prstGeom prst="rect">
            <a:avLst/>
          </a:prstGeom>
        </p:spPr>
        <p:txBody>
          <a:bodyPr vert="horz" lIns="91440" tIns="91440" rIns="91440" bIns="91440" rtlCol="0" anchor="ctr" anchorCtr="0">
            <a:noAutofit/>
          </a:bodyPr>
          <a:lstStyle>
            <a:lvl1pPr algn="l" defTabSz="1097280" rtl="0" eaLnBrk="1" latinLnBrk="0" hangingPunct="1">
              <a:lnSpc>
                <a:spcPct val="90000"/>
              </a:lnSpc>
              <a:spcBef>
                <a:spcPct val="0"/>
              </a:spcBef>
              <a:buNone/>
              <a:defRPr sz="6000" kern="1200">
                <a:solidFill>
                  <a:schemeClr val="bg1"/>
                </a:solidFill>
                <a:latin typeface="+mj-lt"/>
                <a:ea typeface="+mj-ea"/>
                <a:cs typeface="+mj-cs"/>
              </a:defRPr>
            </a:lvl1pPr>
          </a:lstStyle>
          <a:p>
            <a:r>
              <a:rPr lang="en-US" dirty="0" smtClean="0"/>
              <a:t>速度需求</a:t>
            </a:r>
            <a:endParaRPr lang="en-US" dirty="0"/>
          </a:p>
        </p:txBody>
      </p:sp>
    </p:spTree>
    <p:extLst>
      <p:ext uri="{BB962C8B-B14F-4D97-AF65-F5344CB8AC3E}">
        <p14:creationId xmlns:p14="http://schemas.microsoft.com/office/powerpoint/2010/main" val="18000480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dirty="0" err="1" smtClean="0"/>
              <a:t>深台阶</a:t>
            </a:r>
            <a:endParaRPr lang="en-US" dirty="0"/>
          </a:p>
        </p:txBody>
      </p:sp>
      <p:sp>
        <p:nvSpPr>
          <p:cNvPr id="4" name="Text Placeholder 3"/>
          <p:cNvSpPr>
            <a:spLocks noGrp="1"/>
          </p:cNvSpPr>
          <p:nvPr>
            <p:ph type="body" sz="quarter" idx="10"/>
          </p:nvPr>
        </p:nvSpPr>
        <p:spPr/>
        <p:txBody>
          <a:bodyPr/>
          <a:lstStyle/>
          <a:p>
            <a:r>
              <a:rPr lang="en-US" dirty="0" smtClean="0"/>
              <a:t>测量深度学习绩效的第一个开源基准测试工具</a:t>
            </a:r>
            <a:endParaRPr lang="en-US" dirty="0"/>
          </a:p>
        </p:txBody>
      </p:sp>
    </p:spTree>
    <p:extLst>
      <p:ext uri="{BB962C8B-B14F-4D97-AF65-F5344CB8AC3E}">
        <p14:creationId xmlns:p14="http://schemas.microsoft.com/office/powerpoint/2010/main" val="348377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7200" y="2057399"/>
            <a:ext cx="13716000" cy="5715001"/>
          </a:xfrm>
        </p:spPr>
        <p:txBody>
          <a:bodyPr/>
          <a:lstStyle/>
          <a:p>
            <a:pPr marL="457200" indent="-457200">
              <a:lnSpc>
                <a:spcPct val="100000"/>
              </a:lnSpc>
              <a:spcAft>
                <a:spcPts val="1200"/>
              </a:spcAft>
              <a:buFont typeface="Arial"/>
              <a:buChar char="•"/>
            </a:pPr>
            <a:r>
              <a:rPr lang="en-US" sz="4000" dirty="0" smtClean="0"/>
              <a:t>神经网络库和底层硬件的基准测试工具</a:t>
            </a:r>
          </a:p>
          <a:p>
            <a:pPr marL="457200" indent="-457200">
              <a:lnSpc>
                <a:spcPct val="100000"/>
              </a:lnSpc>
              <a:spcAft>
                <a:spcPts val="1200"/>
              </a:spcAft>
              <a:buFont typeface="Arial"/>
              <a:buChar char="•"/>
            </a:pPr>
            <a:r>
              <a:rPr lang="en-US" sz="4000" dirty="0" smtClean="0"/>
              <a:t>包括精深的学习操作和工作负载的清单，在行业中是重要和广泛使用的。</a:t>
            </a:r>
          </a:p>
          <a:p>
            <a:pPr>
              <a:lnSpc>
                <a:spcPct val="100000"/>
              </a:lnSpc>
            </a:pPr>
            <a:endParaRPr lang="en-US" sz="4000" dirty="0" smtClean="0"/>
          </a:p>
          <a:p>
            <a:pPr marL="457200" indent="-457200">
              <a:lnSpc>
                <a:spcPct val="100000"/>
              </a:lnSpc>
              <a:buFont typeface="Arial"/>
              <a:buChar char="•"/>
            </a:pPr>
            <a:endParaRPr lang="en-US" sz="4000" dirty="0" smtClean="0"/>
          </a:p>
          <a:p>
            <a:pPr marL="457200" indent="-457200">
              <a:lnSpc>
                <a:spcPct val="100000"/>
              </a:lnSpc>
              <a:buFont typeface="Arial"/>
              <a:buChar char="•"/>
            </a:pPr>
            <a:endParaRPr lang="en-US" sz="4000" dirty="0" smtClean="0"/>
          </a:p>
          <a:p>
            <a:pPr>
              <a:lnSpc>
                <a:spcPct val="100000"/>
              </a:lnSpc>
            </a:pPr>
            <a:endParaRPr lang="en-US" sz="4000" dirty="0"/>
          </a:p>
        </p:txBody>
      </p:sp>
      <p:sp>
        <p:nvSpPr>
          <p:cNvPr id="4" name="Title 3"/>
          <p:cNvSpPr>
            <a:spLocks noGrp="1"/>
          </p:cNvSpPr>
          <p:nvPr>
            <p:ph type="title"/>
          </p:nvPr>
        </p:nvSpPr>
        <p:spPr>
          <a:xfrm>
            <a:off x="457200" y="457201"/>
            <a:ext cx="13716000" cy="1097280"/>
          </a:xfrm>
        </p:spPr>
        <p:txBody>
          <a:bodyPr/>
          <a:lstStyle/>
          <a:p>
            <a:r>
              <a:rPr lang="en-US" dirty="0" smtClean="0"/>
              <a:t>是什么</a:t>
            </a:r>
            <a:r>
              <a:rPr lang="en-US" dirty="0" err="1" smtClean="0"/>
              <a:t>深台阶</a:t>
            </a:r>
            <a:r>
              <a:rPr lang="en-US" dirty="0" smtClean="0"/>
              <a:t>？</a:t>
            </a:r>
            <a:endParaRPr lang="en-US" dirty="0"/>
          </a:p>
        </p:txBody>
      </p:sp>
    </p:spTree>
    <p:extLst>
      <p:ext uri="{BB962C8B-B14F-4D97-AF65-F5344CB8AC3E}">
        <p14:creationId xmlns:p14="http://schemas.microsoft.com/office/powerpoint/2010/main" val="7560153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在哪里</a:t>
            </a:r>
            <a:r>
              <a:rPr lang="en-US" dirty="0" err="1" smtClean="0"/>
              <a:t>深台阶</a:t>
            </a:r>
            <a:r>
              <a:rPr lang="en-US" dirty="0" smtClean="0"/>
              <a:t>适应？</a:t>
            </a:r>
            <a:endParaRPr lang="en-US" dirty="0"/>
          </a:p>
        </p:txBody>
      </p:sp>
      <p:sp>
        <p:nvSpPr>
          <p:cNvPr id="5" name="Rounded Rectangle 4"/>
          <p:cNvSpPr/>
          <p:nvPr/>
        </p:nvSpPr>
        <p:spPr>
          <a:xfrm>
            <a:off x="5638800" y="2401715"/>
            <a:ext cx="3949700" cy="1270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smtClean="0">
                <a:latin typeface="+mj-lt"/>
              </a:rPr>
              <a:t>深度学习框架</a:t>
            </a:r>
          </a:p>
          <a:p>
            <a:pPr algn="ctr"/>
            <a:r>
              <a:rPr lang="en-US" sz="2000" dirty="0" smtClean="0">
                <a:latin typeface="+mj-lt"/>
              </a:rPr>
              <a:t>例如。</a:t>
            </a:r>
            <a:r>
              <a:rPr lang="en-US" sz="2000" dirty="0" err="1" smtClean="0">
                <a:latin typeface="+mj-lt"/>
              </a:rPr>
              <a:t>帕德莱帕德尔</a:t>
            </a:r>
            <a:r>
              <a:rPr lang="en-US" sz="2000" dirty="0" smtClean="0">
                <a:latin typeface="+mj-lt"/>
              </a:rPr>
              <a:t>，</a:t>
            </a:r>
            <a:r>
              <a:rPr lang="en-US" sz="2000" dirty="0" err="1" smtClean="0">
                <a:latin typeface="+mj-lt"/>
              </a:rPr>
              <a:t>张力流</a:t>
            </a:r>
            <a:endParaRPr lang="en-US" sz="2000" dirty="0">
              <a:latin typeface="+mj-lt"/>
            </a:endParaRPr>
          </a:p>
        </p:txBody>
      </p:sp>
      <p:sp>
        <p:nvSpPr>
          <p:cNvPr id="6" name="Rounded Rectangle 5"/>
          <p:cNvSpPr/>
          <p:nvPr/>
        </p:nvSpPr>
        <p:spPr>
          <a:xfrm>
            <a:off x="5638800" y="3894306"/>
            <a:ext cx="3949700" cy="965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smtClean="0">
                <a:latin typeface="+mj-lt"/>
              </a:rPr>
              <a:t>神经网络库</a:t>
            </a:r>
          </a:p>
          <a:p>
            <a:pPr algn="ctr"/>
            <a:r>
              <a:rPr lang="en-US" sz="2000" dirty="0" smtClean="0">
                <a:latin typeface="+mj-lt"/>
              </a:rPr>
              <a:t>例如。</a:t>
            </a:r>
            <a:r>
              <a:rPr lang="en-US" sz="2000" dirty="0" err="1" smtClean="0">
                <a:latin typeface="+mj-lt"/>
              </a:rPr>
              <a:t>CUDNN</a:t>
            </a:r>
            <a:r>
              <a:rPr lang="en-US" sz="2000" dirty="0" smtClean="0">
                <a:latin typeface="+mj-lt"/>
              </a:rPr>
              <a:t>MKL</a:t>
            </a:r>
            <a:endParaRPr lang="en-US" sz="2000" dirty="0">
              <a:latin typeface="+mj-lt"/>
            </a:endParaRPr>
          </a:p>
        </p:txBody>
      </p:sp>
      <p:sp>
        <p:nvSpPr>
          <p:cNvPr id="7" name="Rounded Rectangle 6"/>
          <p:cNvSpPr/>
          <p:nvPr/>
        </p:nvSpPr>
        <p:spPr>
          <a:xfrm>
            <a:off x="5638800" y="5090422"/>
            <a:ext cx="3949700" cy="965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smtClean="0">
                <a:latin typeface="+mj-lt"/>
              </a:rPr>
              <a:t>硬件</a:t>
            </a:r>
          </a:p>
        </p:txBody>
      </p:sp>
      <p:sp>
        <p:nvSpPr>
          <p:cNvPr id="8" name="Rounded Rectangle 7"/>
          <p:cNvSpPr/>
          <p:nvPr/>
        </p:nvSpPr>
        <p:spPr>
          <a:xfrm>
            <a:off x="1519263" y="4674685"/>
            <a:ext cx="2997200" cy="7493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200" dirty="0" err="1" smtClean="0">
                <a:latin typeface="+mj-lt"/>
              </a:rPr>
              <a:t>深台阶</a:t>
            </a:r>
            <a:endParaRPr lang="en-US" sz="3200" dirty="0">
              <a:latin typeface="+mj-lt"/>
            </a:endParaRPr>
          </a:p>
        </p:txBody>
      </p:sp>
      <p:sp>
        <p:nvSpPr>
          <p:cNvPr id="17" name="Left Brace 16"/>
          <p:cNvSpPr/>
          <p:nvPr/>
        </p:nvSpPr>
        <p:spPr>
          <a:xfrm>
            <a:off x="4874662" y="3994748"/>
            <a:ext cx="474638" cy="2060874"/>
          </a:xfrm>
          <a:prstGeom prst="lef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23784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61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61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为什么？</a:t>
            </a:r>
            <a:r>
              <a:rPr lang="en-US" dirty="0" err="1" smtClean="0"/>
              <a:t>深台阶</a:t>
            </a:r>
            <a:r>
              <a:rPr lang="en-US" dirty="0" smtClean="0"/>
              <a:t>？</a:t>
            </a:r>
            <a:endParaRPr lang="en-US" dirty="0"/>
          </a:p>
        </p:txBody>
      </p:sp>
      <p:sp>
        <p:nvSpPr>
          <p:cNvPr id="3" name="Content Placeholder 2"/>
          <p:cNvSpPr>
            <a:spLocks noGrp="1"/>
          </p:cNvSpPr>
          <p:nvPr>
            <p:ph sz="quarter" idx="10"/>
          </p:nvPr>
        </p:nvSpPr>
        <p:spPr>
          <a:xfrm>
            <a:off x="457200" y="2021429"/>
            <a:ext cx="13716000" cy="6035040"/>
          </a:xfrm>
        </p:spPr>
        <p:txBody>
          <a:bodyPr/>
          <a:lstStyle/>
          <a:p>
            <a:pPr marL="457200" indent="-457200">
              <a:spcBef>
                <a:spcPts val="2400"/>
              </a:spcBef>
              <a:spcAft>
                <a:spcPts val="2400"/>
              </a:spcAft>
              <a:buFont typeface="Arial"/>
              <a:buChar char="•"/>
            </a:pPr>
            <a:r>
              <a:rPr lang="en-US" sz="4000" dirty="0"/>
              <a:t>设定行业基准</a:t>
            </a:r>
            <a:r>
              <a:rPr lang="en-US" sz="4000" dirty="0" smtClean="0"/>
              <a:t>硬件</a:t>
            </a:r>
            <a:r>
              <a:rPr lang="en-US" sz="4000" dirty="0"/>
              <a:t>深度学习的图书馆</a:t>
            </a:r>
            <a:r>
              <a:rPr lang="en-US" sz="4000" dirty="0" smtClean="0"/>
              <a:t>操作</a:t>
            </a:r>
          </a:p>
          <a:p>
            <a:pPr marL="457200" indent="-457200">
              <a:spcBef>
                <a:spcPts val="2400"/>
              </a:spcBef>
              <a:spcAft>
                <a:spcPts val="2400"/>
              </a:spcAft>
              <a:buFont typeface="Arial"/>
              <a:buChar char="•"/>
            </a:pPr>
            <a:r>
              <a:rPr lang="en-US" sz="4000" dirty="0" smtClean="0"/>
              <a:t>建立一套操作和工作负载作为标准</a:t>
            </a:r>
          </a:p>
          <a:p>
            <a:pPr marL="457200" indent="-457200">
              <a:spcBef>
                <a:spcPts val="2400"/>
              </a:spcBef>
              <a:spcAft>
                <a:spcPts val="2400"/>
              </a:spcAft>
              <a:buFont typeface="Arial"/>
              <a:buChar char="•"/>
            </a:pPr>
            <a:endParaRPr lang="en-US" sz="4000" dirty="0" smtClean="0"/>
          </a:p>
        </p:txBody>
      </p:sp>
    </p:spTree>
    <p:extLst>
      <p:ext uri="{BB962C8B-B14F-4D97-AF65-F5344CB8AC3E}">
        <p14:creationId xmlns:p14="http://schemas.microsoft.com/office/powerpoint/2010/main" val="429480360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dirty="0" err="1" smtClean="0"/>
              <a:t>深台阶</a:t>
            </a:r>
            <a:r>
              <a:rPr lang="en-US" dirty="0" smtClean="0"/>
              <a:t>结果</a:t>
            </a:r>
            <a:endParaRPr lang="en-US" dirty="0"/>
          </a:p>
        </p:txBody>
      </p:sp>
    </p:spTree>
    <p:extLst>
      <p:ext uri="{BB962C8B-B14F-4D97-AF65-F5344CB8AC3E}">
        <p14:creationId xmlns:p14="http://schemas.microsoft.com/office/powerpoint/2010/main" val="299420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基准-矩阵乘法</a:t>
            </a:r>
            <a:endParaRPr lang="en-US"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2799437244"/>
              </p:ext>
            </p:extLst>
          </p:nvPr>
        </p:nvGraphicFramePr>
        <p:xfrm>
          <a:off x="914399" y="2755772"/>
          <a:ext cx="10181643" cy="3226356"/>
        </p:xfrm>
        <a:graphic>
          <a:graphicData uri="http://schemas.openxmlformats.org/drawingml/2006/table">
            <a:tbl>
              <a:tblPr firstRow="1" bandRow="1">
                <a:tableStyleId>{2D5ABB26-0587-4C30-8999-92F81FD0307C}</a:tableStyleId>
              </a:tblPr>
              <a:tblGrid>
                <a:gridCol w="5396001"/>
                <a:gridCol w="4785642"/>
              </a:tblGrid>
              <a:tr h="806589">
                <a:tc>
                  <a:txBody>
                    <a:bodyPr/>
                    <a:lstStyle/>
                    <a:p>
                      <a:pPr algn="ctr"/>
                      <a:r>
                        <a:rPr lang="en-US" sz="2800" dirty="0" smtClean="0">
                          <a:solidFill>
                            <a:srgbClr val="FFFFFF"/>
                          </a:solidFill>
                        </a:rPr>
                        <a:t>Matri</a:t>
                      </a:r>
                      <a:r>
                        <a:rPr lang="en-US" sz="2800" baseline="0" dirty="0" smtClean="0">
                          <a:solidFill>
                            <a:srgbClr val="FFFFFF"/>
                          </a:solidFill>
                        </a:rPr>
                        <a:t>x Sizes</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a:r>
                        <a:rPr lang="en-US" sz="2800" dirty="0" smtClean="0">
                          <a:solidFill>
                            <a:srgbClr val="FFFF00"/>
                          </a:solidFill>
                        </a:rPr>
                        <a:t>Time (milli</a:t>
                      </a:r>
                      <a:r>
                        <a:rPr lang="en-US" sz="2800" baseline="0" dirty="0" smtClean="0">
                          <a:solidFill>
                            <a:srgbClr val="FFFF00"/>
                          </a:solidFill>
                        </a:rPr>
                        <a:t>s</a:t>
                      </a:r>
                      <a:r>
                        <a:rPr lang="en-US" sz="2800" dirty="0" smtClean="0">
                          <a:solidFill>
                            <a:srgbClr val="FFFF00"/>
                          </a:solidFill>
                        </a:rPr>
                        <a:t>econds)</a:t>
                      </a:r>
                      <a:endParaRPr lang="en-US" sz="2800" dirty="0">
                        <a:solidFill>
                          <a:srgbClr val="FFFF00"/>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r>
              <a:tr h="806589">
                <a:tc>
                  <a:txBody>
                    <a:bodyPr/>
                    <a:lstStyle/>
                    <a:p>
                      <a:r>
                        <a:rPr lang="en-US" sz="2800" baseline="0" dirty="0" smtClean="0">
                          <a:solidFill>
                            <a:srgbClr val="FFFFFF"/>
                          </a:solidFill>
                        </a:rPr>
                        <a:t>1760 x 1760  ,       1760 x 128</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solidFill>
                            <a:srgbClr val="FFFF00"/>
                          </a:solidFill>
                        </a:rPr>
                        <a:t>0.17</a:t>
                      </a: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ysDash"/>
                      <a:round/>
                      <a:headEnd type="none" w="med" len="med"/>
                      <a:tailEnd type="none" w="med" len="med"/>
                    </a:lnB>
                    <a:lnTlToBr w="12700" cmpd="sng">
                      <a:noFill/>
                      <a:prstDash val="solid"/>
                    </a:lnTlToBr>
                    <a:lnBlToTr w="12700" cmpd="sng">
                      <a:noFill/>
                      <a:prstDash val="solid"/>
                    </a:lnBlToTr>
                  </a:tcPr>
                </a:tc>
              </a:tr>
              <a:tr h="806589">
                <a:tc>
                  <a:txBody>
                    <a:bodyPr/>
                    <a:lstStyle/>
                    <a:p>
                      <a:r>
                        <a:rPr lang="en-US" sz="2800" baseline="0" dirty="0" smtClean="0">
                          <a:solidFill>
                            <a:srgbClr val="FFFFFF"/>
                          </a:solidFill>
                        </a:rPr>
                        <a:t>2560 x 2560  ,      2560 x 64</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solidFill>
                            <a:srgbClr val="FFFF00"/>
                          </a:solidFill>
                        </a:rPr>
                        <a:t>0.28</a:t>
                      </a:r>
                      <a:endParaRPr lang="en-US" sz="2800" dirty="0">
                        <a:solidFill>
                          <a:srgbClr val="FFFF00"/>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lnTlToBr w="12700" cmpd="sng">
                      <a:noFill/>
                      <a:prstDash val="solid"/>
                    </a:lnTlToBr>
                    <a:lnBlToTr w="12700" cmpd="sng">
                      <a:noFill/>
                      <a:prstDash val="solid"/>
                    </a:lnBlToTr>
                  </a:tcPr>
                </a:tc>
              </a:tr>
              <a:tr h="806589">
                <a:tc>
                  <a:txBody>
                    <a:bodyPr/>
                    <a:lstStyle/>
                    <a:p>
                      <a:r>
                        <a:rPr lang="en-US" sz="2800" dirty="0" smtClean="0">
                          <a:solidFill>
                            <a:srgbClr val="FFFFFF"/>
                          </a:solidFill>
                        </a:rPr>
                        <a:t>7680</a:t>
                      </a:r>
                      <a:r>
                        <a:rPr lang="en-US" sz="2800" baseline="0" dirty="0" smtClean="0">
                          <a:solidFill>
                            <a:srgbClr val="FFFFFF"/>
                          </a:solidFill>
                        </a:rPr>
                        <a:t> x 2560  ,      2560 x 64</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solidFill>
                            <a:srgbClr val="FFFF00"/>
                          </a:solidFill>
                        </a:rPr>
                        <a:t>0.42</a:t>
                      </a: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2073306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基准-卷积</a:t>
            </a:r>
            <a:endParaRPr lang="en-US" dirty="0"/>
          </a:p>
        </p:txBody>
      </p:sp>
      <p:graphicFrame>
        <p:nvGraphicFramePr>
          <p:cNvPr id="4" name="Content Placeholder 5"/>
          <p:cNvGraphicFramePr>
            <a:graphicFrameLocks noGrp="1"/>
          </p:cNvGraphicFramePr>
          <p:nvPr>
            <p:ph sz="quarter" idx="10"/>
            <p:extLst>
              <p:ext uri="{D42A27DB-BD31-4B8C-83A1-F6EECF244321}">
                <p14:modId xmlns:p14="http://schemas.microsoft.com/office/powerpoint/2010/main" val="154458828"/>
              </p:ext>
            </p:extLst>
          </p:nvPr>
        </p:nvGraphicFramePr>
        <p:xfrm>
          <a:off x="914401" y="2752725"/>
          <a:ext cx="12303926" cy="3145852"/>
        </p:xfrm>
        <a:graphic>
          <a:graphicData uri="http://schemas.openxmlformats.org/drawingml/2006/table">
            <a:tbl>
              <a:tblPr firstRow="1" bandRow="1">
                <a:tableStyleId>{2D5ABB26-0587-4C30-8999-92F81FD0307C}</a:tableStyleId>
              </a:tblPr>
              <a:tblGrid>
                <a:gridCol w="2961814"/>
                <a:gridCol w="2909625"/>
                <a:gridCol w="2909625"/>
                <a:gridCol w="3522862"/>
              </a:tblGrid>
              <a:tr h="786463">
                <a:tc>
                  <a:txBody>
                    <a:bodyPr/>
                    <a:lstStyle/>
                    <a:p>
                      <a:pPr algn="ctr"/>
                      <a:r>
                        <a:rPr lang="en-US" sz="2800" dirty="0" smtClean="0">
                          <a:solidFill>
                            <a:srgbClr val="FFFFFF"/>
                          </a:solidFill>
                        </a:rPr>
                        <a:t>Input</a:t>
                      </a:r>
                      <a:r>
                        <a:rPr lang="en-US" sz="2800" baseline="0" dirty="0" smtClean="0">
                          <a:solidFill>
                            <a:srgbClr val="FFFFFF"/>
                          </a:solidFill>
                        </a:rPr>
                        <a:t> Size</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5000"/>
                      </a:schemeClr>
                    </a:solidFill>
                  </a:tcPr>
                </a:tc>
                <a:tc>
                  <a:txBody>
                    <a:bodyPr/>
                    <a:lstStyle/>
                    <a:p>
                      <a:pPr algn="ctr"/>
                      <a:r>
                        <a:rPr lang="en-US" sz="2800" dirty="0" smtClean="0">
                          <a:solidFill>
                            <a:srgbClr val="FFFFFF"/>
                          </a:solidFill>
                        </a:rPr>
                        <a:t>Filter size</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5000"/>
                      </a:schemeClr>
                    </a:solidFill>
                  </a:tcPr>
                </a:tc>
                <a:tc>
                  <a:txBody>
                    <a:bodyPr/>
                    <a:lstStyle/>
                    <a:p>
                      <a:pPr algn="ctr"/>
                      <a:r>
                        <a:rPr lang="en-US" sz="2800" dirty="0" smtClean="0">
                          <a:solidFill>
                            <a:srgbClr val="FFFFFF"/>
                          </a:solidFill>
                        </a:rPr>
                        <a:t># of Filters</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5000"/>
                      </a:schemeClr>
                    </a:solidFill>
                  </a:tcPr>
                </a:tc>
                <a:tc>
                  <a:txBody>
                    <a:bodyPr/>
                    <a:lstStyle/>
                    <a:p>
                      <a:pPr algn="ctr"/>
                      <a:r>
                        <a:rPr lang="en-US" sz="2800" b="1" dirty="0" smtClean="0">
                          <a:solidFill>
                            <a:srgbClr val="FFFF00"/>
                          </a:solidFill>
                        </a:rPr>
                        <a:t>Time</a:t>
                      </a:r>
                      <a:r>
                        <a:rPr lang="en-US" sz="2800" b="1" baseline="0" dirty="0" smtClean="0">
                          <a:solidFill>
                            <a:srgbClr val="FFFF00"/>
                          </a:solidFill>
                        </a:rPr>
                        <a:t> </a:t>
                      </a:r>
                      <a:r>
                        <a:rPr lang="en-US" sz="2800" b="1" dirty="0" smtClean="0">
                          <a:solidFill>
                            <a:srgbClr val="FFFF00"/>
                          </a:solidFill>
                        </a:rPr>
                        <a:t>(milliseconds)</a:t>
                      </a:r>
                      <a:endParaRPr lang="en-US" sz="2800" b="1" dirty="0">
                        <a:solidFill>
                          <a:srgbClr val="FFFF00"/>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5000"/>
                      </a:schemeClr>
                    </a:solidFill>
                  </a:tcPr>
                </a:tc>
              </a:tr>
              <a:tr h="786463">
                <a:tc>
                  <a:txBody>
                    <a:bodyPr/>
                    <a:lstStyle/>
                    <a:p>
                      <a:r>
                        <a:rPr lang="en-US" sz="2800" dirty="0" smtClean="0">
                          <a:solidFill>
                            <a:srgbClr val="FFFFFF"/>
                          </a:solidFill>
                        </a:rPr>
                        <a:t>224 x 224</a:t>
                      </a:r>
                      <a:r>
                        <a:rPr lang="en-US" sz="2800" baseline="0" dirty="0" smtClean="0">
                          <a:solidFill>
                            <a:srgbClr val="FFFFFF"/>
                          </a:solidFill>
                        </a:rPr>
                        <a:t> x 3</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r>
                        <a:rPr lang="en-US" sz="2800" baseline="0" dirty="0" smtClean="0">
                          <a:solidFill>
                            <a:srgbClr val="FFFFFF"/>
                          </a:solidFill>
                        </a:rPr>
                        <a:t>3 x 3</a:t>
                      </a:r>
                      <a:endParaRPr lang="en-US" sz="2800" dirty="0">
                        <a:solidFill>
                          <a:srgbClr val="FFFFFF"/>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r>
                        <a:rPr lang="en-US" sz="2800" dirty="0" smtClean="0">
                          <a:solidFill>
                            <a:srgbClr val="FFFFFF"/>
                          </a:solidFill>
                        </a:rPr>
                        <a:t>64</a:t>
                      </a:r>
                      <a:endParaRPr lang="en-US" sz="2800" dirty="0">
                        <a:solidFill>
                          <a:srgbClr val="FFFFFF"/>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pPr algn="ctr"/>
                      <a:r>
                        <a:rPr lang="en-US" sz="2800" b="1" dirty="0" smtClean="0">
                          <a:solidFill>
                            <a:srgbClr val="FFFF00"/>
                          </a:solidFill>
                        </a:rPr>
                        <a:t>2.00</a:t>
                      </a:r>
                      <a:endParaRPr lang="en-US" sz="2800" b="1" dirty="0">
                        <a:solidFill>
                          <a:srgbClr val="FFFF00"/>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ysDash"/>
                      <a:round/>
                      <a:headEnd type="none" w="med" len="med"/>
                      <a:tailEnd type="none" w="med" len="med"/>
                    </a:lnB>
                  </a:tcPr>
                </a:tc>
              </a:tr>
              <a:tr h="786463">
                <a:tc>
                  <a:txBody>
                    <a:bodyPr/>
                    <a:lstStyle/>
                    <a:p>
                      <a:r>
                        <a:rPr lang="en-US" sz="2800" dirty="0" smtClean="0">
                          <a:solidFill>
                            <a:srgbClr val="FFFFFF"/>
                          </a:solidFill>
                        </a:rPr>
                        <a:t>112 x 112</a:t>
                      </a:r>
                      <a:r>
                        <a:rPr lang="en-US" sz="2800" baseline="0" dirty="0" smtClean="0">
                          <a:solidFill>
                            <a:srgbClr val="FFFFFF"/>
                          </a:solidFill>
                        </a:rPr>
                        <a:t> x 3</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r>
                        <a:rPr lang="en-US" sz="2800" dirty="0" smtClean="0">
                          <a:solidFill>
                            <a:srgbClr val="FFFFFF"/>
                          </a:solidFill>
                        </a:rPr>
                        <a:t>3 x 3</a:t>
                      </a:r>
                      <a:endParaRPr lang="en-US" sz="2800" dirty="0">
                        <a:solidFill>
                          <a:srgbClr val="FFFFFF"/>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r>
                        <a:rPr lang="en-US" sz="2800" dirty="0" smtClean="0">
                          <a:solidFill>
                            <a:srgbClr val="FFFFFF"/>
                          </a:solidFill>
                        </a:rPr>
                        <a:t>128</a:t>
                      </a:r>
                      <a:endParaRPr lang="en-US" sz="2800" dirty="0">
                        <a:solidFill>
                          <a:srgbClr val="FFFFFF"/>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c>
                  <a:txBody>
                    <a:bodyPr/>
                    <a:lstStyle/>
                    <a:p>
                      <a:pPr algn="ctr"/>
                      <a:r>
                        <a:rPr lang="en-US" sz="2800" b="1" dirty="0" smtClean="0">
                          <a:solidFill>
                            <a:srgbClr val="FFFF00"/>
                          </a:solidFill>
                        </a:rPr>
                        <a:t>3.71</a:t>
                      </a:r>
                      <a:endParaRPr lang="en-US" sz="2800" b="1" dirty="0">
                        <a:solidFill>
                          <a:srgbClr val="FFFF00"/>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ysDash"/>
                      <a:round/>
                      <a:headEnd type="none" w="med" len="med"/>
                      <a:tailEnd type="none" w="med" len="med"/>
                    </a:lnB>
                  </a:tcPr>
                </a:tc>
              </a:tr>
              <a:tr h="786463">
                <a:tc>
                  <a:txBody>
                    <a:bodyPr/>
                    <a:lstStyle/>
                    <a:p>
                      <a:r>
                        <a:rPr lang="en-US" sz="2800" dirty="0" smtClean="0">
                          <a:solidFill>
                            <a:srgbClr val="FFFFFF"/>
                          </a:solidFill>
                        </a:rPr>
                        <a:t>7 x</a:t>
                      </a:r>
                      <a:r>
                        <a:rPr lang="en-US" sz="2800" baseline="0" dirty="0" smtClean="0">
                          <a:solidFill>
                            <a:srgbClr val="FFFFFF"/>
                          </a:solidFill>
                        </a:rPr>
                        <a:t> 7 x 512</a:t>
                      </a:r>
                      <a:endParaRPr lang="en-US" sz="2800" dirty="0">
                        <a:solidFill>
                          <a:srgbClr val="FFFFFF"/>
                        </a:solidFill>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2800" dirty="0" smtClean="0">
                          <a:solidFill>
                            <a:srgbClr val="FFFFFF"/>
                          </a:solidFill>
                        </a:rPr>
                        <a:t>3 x 3</a:t>
                      </a:r>
                      <a:endParaRPr lang="en-US" sz="2800" dirty="0">
                        <a:solidFill>
                          <a:srgbClr val="FFFFFF"/>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sz="2800" dirty="0" smtClean="0">
                          <a:solidFill>
                            <a:srgbClr val="FFFFFF"/>
                          </a:solidFill>
                        </a:rPr>
                        <a:t>512</a:t>
                      </a:r>
                      <a:endParaRPr lang="en-US" sz="2800" dirty="0">
                        <a:solidFill>
                          <a:srgbClr val="FFFFFF"/>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ysDash"/>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algn="ctr"/>
                      <a:r>
                        <a:rPr lang="en-US" sz="2800" b="1" dirty="0" smtClean="0">
                          <a:solidFill>
                            <a:srgbClr val="FFFF00"/>
                          </a:solidFill>
                        </a:rPr>
                        <a:t>1.28</a:t>
                      </a:r>
                      <a:endParaRPr lang="en-US" sz="2800" b="1" dirty="0">
                        <a:solidFill>
                          <a:srgbClr val="FFFF00"/>
                        </a:solidFill>
                      </a:endParaRPr>
                    </a:p>
                  </a:txBody>
                  <a:tcPr>
                    <a:lnL w="12700" cap="flat" cmpd="sng" algn="ctr">
                      <a:solidFill>
                        <a:srgbClr val="FFFFFF"/>
                      </a:solidFill>
                      <a:prstDash val="sysDash"/>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ysDash"/>
                      <a:round/>
                      <a:headEnd type="none" w="med" len="med"/>
                      <a:tailEnd type="none" w="med" len="med"/>
                    </a:lnT>
                    <a:lnB w="12700" cap="flat" cmpd="sng" algn="ctr">
                      <a:solidFill>
                        <a:srgbClr val="FFF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685968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基于OCR的翻译应用</a:t>
            </a:r>
            <a:br>
              <a:rPr lang="en-US" dirty="0" smtClean="0"/>
            </a:br>
            <a:r>
              <a:rPr lang="en-US" sz="3200" dirty="0" smtClean="0"/>
              <a:t>百度深度学习研究院</a:t>
            </a:r>
            <a:br>
              <a:rPr lang="en-US" sz="3200" dirty="0" smtClean="0"/>
            </a:br>
            <a:endParaRPr lang="en-US" sz="3200" dirty="0"/>
          </a:p>
        </p:txBody>
      </p:sp>
      <p:pic>
        <p:nvPicPr>
          <p:cNvPr id="6" name="Picture 3" descr="IMG_144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0413" y="2954331"/>
            <a:ext cx="2225675" cy="39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IMG_144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9925" y="2954331"/>
            <a:ext cx="2225675" cy="39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IMG_144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405938" y="2954331"/>
            <a:ext cx="2225675" cy="396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Callout 8"/>
          <p:cNvSpPr/>
          <p:nvPr/>
        </p:nvSpPr>
        <p:spPr>
          <a:xfrm>
            <a:off x="11631613" y="2662231"/>
            <a:ext cx="1193800" cy="736600"/>
          </a:xfrm>
          <a:prstGeom prst="wedgeEllipseCallout">
            <a:avLst>
              <a:gd name="adj1" fmla="val -191666"/>
              <a:gd name="adj2" fmla="val 64573"/>
            </a:avLst>
          </a:prstGeom>
          <a:solidFill>
            <a:srgbClr val="3366AA"/>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dirty="0"/>
              <a:t>你好</a:t>
            </a:r>
          </a:p>
        </p:txBody>
      </p:sp>
    </p:spTree>
    <p:extLst>
      <p:ext uri="{BB962C8B-B14F-4D97-AF65-F5344CB8AC3E}">
        <p14:creationId xmlns:p14="http://schemas.microsoft.com/office/powerpoint/2010/main" val="264818297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社区参与</a:t>
            </a:r>
            <a:endParaRPr lang="en-US" dirty="0"/>
          </a:p>
        </p:txBody>
      </p:sp>
      <p:sp>
        <p:nvSpPr>
          <p:cNvPr id="3" name="Content Placeholder 2"/>
          <p:cNvSpPr>
            <a:spLocks noGrp="1"/>
          </p:cNvSpPr>
          <p:nvPr>
            <p:ph sz="quarter" idx="10"/>
          </p:nvPr>
        </p:nvSpPr>
        <p:spPr>
          <a:xfrm>
            <a:off x="457200" y="2277781"/>
            <a:ext cx="13716000" cy="2140160"/>
          </a:xfrm>
        </p:spPr>
        <p:txBody>
          <a:bodyPr/>
          <a:lstStyle/>
          <a:p>
            <a:pPr marL="457200" indent="-457200">
              <a:spcBef>
                <a:spcPts val="2400"/>
              </a:spcBef>
              <a:spcAft>
                <a:spcPts val="2400"/>
              </a:spcAft>
              <a:buFont typeface="Arial"/>
              <a:buChar char="•"/>
            </a:pPr>
            <a:r>
              <a:rPr lang="en-US" dirty="0" smtClean="0"/>
              <a:t>深度学习的研究者可以提供新的操作和工作负载，这对他们的应用是特定的。</a:t>
            </a:r>
          </a:p>
          <a:p>
            <a:pPr marL="457200" indent="-457200">
              <a:spcBef>
                <a:spcPts val="2400"/>
              </a:spcBef>
              <a:spcAft>
                <a:spcPts val="2400"/>
              </a:spcAft>
              <a:buFont typeface="Arial"/>
              <a:buChar char="•"/>
            </a:pPr>
            <a:r>
              <a:rPr lang="en-US" dirty="0" smtClean="0"/>
              <a:t>硬件供应商和初创公司可以使用它们的硬件和库来为这些基准提供结果。</a:t>
            </a:r>
          </a:p>
          <a:p>
            <a:pPr marL="457200" indent="-457200">
              <a:spcBef>
                <a:spcPts val="2400"/>
              </a:spcBef>
              <a:spcAft>
                <a:spcPts val="2400"/>
              </a:spcAft>
              <a:buFont typeface="Arial"/>
              <a:buChar char="•"/>
            </a:pPr>
            <a:r>
              <a:rPr lang="en-US" sz="3200" dirty="0">
                <a:hlinkClick r:id="rId2"/>
              </a:rPr>
              <a:t>HTTPS:\/\/GITHUB\/COM\/BIDU研究\/深台</a:t>
            </a:r>
            <a:endParaRPr lang="en-US" sz="3200" dirty="0"/>
          </a:p>
          <a:p>
            <a:pPr marL="457200" indent="-457200">
              <a:spcBef>
                <a:spcPts val="2400"/>
              </a:spcBef>
              <a:spcAft>
                <a:spcPts val="2400"/>
              </a:spcAft>
              <a:buFont typeface="Arial"/>
              <a:buChar char="•"/>
            </a:pPr>
            <a:endParaRPr lang="en-US" dirty="0"/>
          </a:p>
        </p:txBody>
      </p:sp>
    </p:spTree>
    <p:extLst>
      <p:ext uri="{BB962C8B-B14F-4D97-AF65-F5344CB8AC3E}">
        <p14:creationId xmlns:p14="http://schemas.microsoft.com/office/powerpoint/2010/main" val="9332104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496A054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5217" y="0"/>
            <a:ext cx="6019800" cy="4261011"/>
          </a:xfrm>
          <a:prstGeom prst="rect">
            <a:avLst/>
          </a:prstGeom>
        </p:spPr>
      </p:pic>
      <p:pic>
        <p:nvPicPr>
          <p:cNvPr id="3" name="Picture 2" descr="496A95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217" y="4261011"/>
            <a:ext cx="6019800" cy="3968589"/>
          </a:xfrm>
          <a:prstGeom prst="rect">
            <a:avLst/>
          </a:prstGeom>
        </p:spPr>
      </p:pic>
      <p:sp>
        <p:nvSpPr>
          <p:cNvPr id="17" name="Rectangle 16"/>
          <p:cNvSpPr/>
          <p:nvPr/>
        </p:nvSpPr>
        <p:spPr>
          <a:xfrm>
            <a:off x="3840480" y="-3190"/>
            <a:ext cx="14630400" cy="8232790"/>
          </a:xfrm>
          <a:prstGeom prst="rect">
            <a:avLst/>
          </a:prstGeom>
          <a:gradFill flip="none" rotWithShape="1">
            <a:gsLst>
              <a:gs pos="29000">
                <a:schemeClr val="tx2"/>
              </a:gs>
              <a:gs pos="68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997717"/>
            <a:ext cx="10943082" cy="3657600"/>
          </a:xfrm>
        </p:spPr>
        <p:txBody>
          <a:bodyPr/>
          <a:lstStyle/>
          <a:p>
            <a:r>
              <a:rPr lang="en-US" dirty="0" smtClean="0">
                <a:solidFill>
                  <a:schemeClr val="bg2"/>
                </a:solidFill>
                <a:latin typeface="+mj-lt"/>
              </a:rPr>
              <a:t>格雷戈</a:t>
            </a:r>
            <a:r>
              <a:rPr lang="en-US" dirty="0" err="1" smtClean="0">
                <a:solidFill>
                  <a:schemeClr val="bg2"/>
                </a:solidFill>
                <a:latin typeface="+mj-lt"/>
              </a:rPr>
              <a:t>迪亚莫斯</a:t>
            </a:r>
            <a:r>
              <a:rPr lang="en-US" dirty="0" smtClean="0">
                <a:solidFill>
                  <a:schemeClr val="bg2"/>
                </a:solidFill>
                <a:latin typeface="+mj-lt"/>
              </a:rPr>
              <a:t>***Error (54000:PARAM_FROM_TO_OR_Q_EMPTY): </a:t>
            </a:r>
            <a:br>
              <a:rPr lang="en-US" dirty="0" smtClean="0">
                <a:solidFill>
                  <a:schemeClr val="bg2"/>
                </a:solidFill>
                <a:latin typeface="+mj-lt"/>
              </a:rPr>
            </a:br>
            <a:r>
              <a:rPr lang="en-US" dirty="0" err="1" smtClean="0">
                <a:solidFill>
                  <a:schemeClr val="bg2"/>
                </a:solidFill>
              </a:rPr>
              <a:t>GRGGIDAMOS\/BIDUCOM</a:t>
            </a:r>
            <a:r>
              <a:rPr lang="en-US" dirty="0" smtClean="0">
                <a:solidFill>
                  <a:schemeClr val="bg2"/>
                </a:solidFill>
              </a:rPr>
              <a:t>***Error (54000:PARAM_FROM_TO_OR_Q_EMPTY): </a:t>
            </a:r>
            <a:br>
              <a:rPr lang="en-US" dirty="0" smtClean="0">
                <a:solidFill>
                  <a:schemeClr val="bg2"/>
                </a:solidFill>
              </a:rPr>
            </a:br>
            <a:r>
              <a:rPr lang="en-US" dirty="0">
                <a:solidFill>
                  <a:schemeClr val="bg2"/>
                </a:solidFill>
              </a:rPr>
              <a:t>***Error (54000:PARAM_FROM_TO_OR_Q_EMPTY): </a:t>
            </a:r>
            <a:br>
              <a:rPr lang="en-US" dirty="0">
                <a:solidFill>
                  <a:schemeClr val="bg2"/>
                </a:solidFill>
              </a:rPr>
            </a:br>
            <a:r>
              <a:rPr lang="en-US" dirty="0" smtClean="0">
                <a:solidFill>
                  <a:schemeClr val="bg2"/>
                </a:solidFill>
              </a:rPr>
              <a:t>莎拉纳朗</a:t>
            </a:r>
            <a:br>
              <a:rPr lang="en-US" dirty="0" smtClean="0">
                <a:solidFill>
                  <a:schemeClr val="bg2"/>
                </a:solidFill>
              </a:rPr>
            </a:br>
            <a:r>
              <a:rPr lang="en-US" dirty="0" err="1" smtClean="0">
                <a:solidFill>
                  <a:schemeClr val="bg2"/>
                </a:solidFill>
              </a:rPr>
              <a:t>沙朗@百度公司</a:t>
            </a:r>
            <a:r>
              <a:rPr lang="en-US" dirty="0">
                <a:solidFill>
                  <a:schemeClr val="bg2"/>
                </a:solidFill>
              </a:rPr>
              <a:t>***Error (54000:PARAM_FROM_TO_OR_Q_EMPTY): </a:t>
            </a:r>
            <a:br>
              <a:rPr lang="en-US" dirty="0">
                <a:solidFill>
                  <a:schemeClr val="bg2"/>
                </a:solidFill>
              </a:rPr>
            </a:br>
            <a:r>
              <a:rPr lang="en-US" dirty="0" smtClean="0">
                <a:solidFill>
                  <a:schemeClr val="bg2"/>
                </a:solidFill>
              </a:rPr>
              <a:t>***Error (54000:PARAM_FROM_TO_OR_Q_EMPTY): </a:t>
            </a:r>
            <a:br>
              <a:rPr lang="en-US" dirty="0" smtClean="0">
                <a:solidFill>
                  <a:schemeClr val="bg2"/>
                </a:solidFill>
              </a:rPr>
            </a:br>
            <a:r>
              <a:rPr lang="en-US" dirty="0" smtClean="0">
                <a:solidFill>
                  <a:schemeClr val="bg2"/>
                </a:solidFill>
              </a:rPr>
              <a:t>http:\/\/</a:t>
            </a:r>
            <a:r>
              <a:rPr lang="en-US" dirty="0" err="1" smtClean="0">
                <a:solidFill>
                  <a:schemeClr val="bg2"/>
                </a:solidFill>
              </a:rPr>
              <a:t>百度公司</a:t>
            </a:r>
            <a:endParaRPr lang="en-US" dirty="0">
              <a:solidFill>
                <a:schemeClr val="bg2"/>
              </a:solidFill>
            </a:endParaRPr>
          </a:p>
        </p:txBody>
      </p:sp>
      <p:cxnSp>
        <p:nvCxnSpPr>
          <p:cNvPr id="12" name="Straight Connector 11"/>
          <p:cNvCxnSpPr/>
          <p:nvPr/>
        </p:nvCxnSpPr>
        <p:spPr>
          <a:xfrm>
            <a:off x="3840480" y="7296348"/>
            <a:ext cx="0" cy="6240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840480" y="7377542"/>
            <a:ext cx="2810449" cy="461665"/>
          </a:xfrm>
          <a:prstGeom prst="rect">
            <a:avLst/>
          </a:prstGeom>
        </p:spPr>
        <p:txBody>
          <a:bodyPr wrap="none">
            <a:spAutoFit/>
          </a:bodyPr>
          <a:lstStyle/>
          <a:p>
            <a:pPr lvl="0" algn="ctr" defTabSz="914252">
              <a:spcBef>
                <a:spcPct val="20000"/>
              </a:spcBef>
              <a:defRPr/>
            </a:pPr>
            <a:r>
              <a:rPr lang="en-US" sz="2400" dirty="0">
                <a:solidFill>
                  <a:schemeClr val="bg2"/>
                </a:solidFill>
                <a:latin typeface="+mj-lt"/>
              </a:rPr>
              <a:t>硅谷人工智能实验室</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7100047"/>
            <a:ext cx="3262102" cy="685800"/>
          </a:xfrm>
          <a:prstGeom prst="rect">
            <a:avLst/>
          </a:prstGeom>
        </p:spPr>
      </p:pic>
    </p:spTree>
    <p:extLst>
      <p:ext uri="{BB962C8B-B14F-4D97-AF65-F5344CB8AC3E}">
        <p14:creationId xmlns:p14="http://schemas.microsoft.com/office/powerpoint/2010/main" val="354852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自动驾驶汽车</a:t>
            </a:r>
            <a:br>
              <a:rPr lang="en-US" dirty="0" smtClean="0"/>
            </a:br>
            <a:r>
              <a:rPr lang="en-US" sz="3200" dirty="0" smtClean="0"/>
              <a:t>百度ADU</a:t>
            </a:r>
            <a:endParaRPr lang="en-US" dirty="0"/>
          </a:p>
        </p:txBody>
      </p:sp>
      <p:pic>
        <p:nvPicPr>
          <p:cNvPr id="39" name="图片 4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2528" y="2352400"/>
            <a:ext cx="12162242" cy="5004261"/>
          </a:xfrm>
          <a:prstGeom prst="rect">
            <a:avLst/>
          </a:prstGeom>
        </p:spPr>
      </p:pic>
    </p:spTree>
    <p:extLst>
      <p:ext uri="{BB962C8B-B14F-4D97-AF65-F5344CB8AC3E}">
        <p14:creationId xmlns:p14="http://schemas.microsoft.com/office/powerpoint/2010/main" val="41711387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自动驾驶汽车</a:t>
            </a:r>
            <a:br>
              <a:rPr lang="en-US" dirty="0"/>
            </a:br>
            <a:r>
              <a:rPr lang="en-US" sz="3200" dirty="0"/>
              <a:t>百度ADU</a:t>
            </a:r>
            <a:endParaRPr lang="en-US" dirty="0"/>
          </a:p>
        </p:txBody>
      </p:sp>
      <p:grpSp>
        <p:nvGrpSpPr>
          <p:cNvPr id="3" name="组 2"/>
          <p:cNvGrpSpPr/>
          <p:nvPr/>
        </p:nvGrpSpPr>
        <p:grpSpPr>
          <a:xfrm>
            <a:off x="1025930" y="2484338"/>
            <a:ext cx="3168004" cy="3168000"/>
            <a:chOff x="1789174" y="3594120"/>
            <a:chExt cx="3168004" cy="3168000"/>
          </a:xfrm>
        </p:grpSpPr>
        <p:grpSp>
          <p:nvGrpSpPr>
            <p:cNvPr id="4" name="组合 54"/>
            <p:cNvGrpSpPr/>
            <p:nvPr/>
          </p:nvGrpSpPr>
          <p:grpSpPr>
            <a:xfrm>
              <a:off x="1789174" y="3594120"/>
              <a:ext cx="3168004" cy="3168000"/>
              <a:chOff x="7749802" y="1764258"/>
              <a:chExt cx="2359517" cy="2359515"/>
            </a:xfrm>
          </p:grpSpPr>
          <p:sp>
            <p:nvSpPr>
              <p:cNvPr id="6" name="椭圆 16"/>
              <p:cNvSpPr/>
              <p:nvPr/>
            </p:nvSpPr>
            <p:spPr>
              <a:xfrm>
                <a:off x="7749802" y="1764258"/>
                <a:ext cx="2359517" cy="2359515"/>
              </a:xfrm>
              <a:prstGeom prst="ellipse">
                <a:avLst/>
              </a:prstGeom>
              <a:solidFill>
                <a:schemeClr val="tx2">
                  <a:lumMod val="75000"/>
                  <a:alpha val="40000"/>
                </a:schemeClr>
              </a:solidFill>
              <a:ln w="101600">
                <a:solidFill>
                  <a:srgbClr val="15C2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a:latin typeface="Arial" charset="0"/>
                  <a:ea typeface="Arial" charset="0"/>
                  <a:cs typeface="Arial" charset="0"/>
                </a:endParaRPr>
              </a:p>
            </p:txBody>
          </p:sp>
          <p:sp>
            <p:nvSpPr>
              <p:cNvPr id="7" name="矩形 17"/>
              <p:cNvSpPr/>
              <p:nvPr/>
            </p:nvSpPr>
            <p:spPr>
              <a:xfrm>
                <a:off x="8536062" y="3330537"/>
                <a:ext cx="787026" cy="357600"/>
              </a:xfrm>
              <a:prstGeom prst="rect">
                <a:avLst/>
              </a:prstGeom>
              <a:ln>
                <a:noFill/>
              </a:ln>
            </p:spPr>
            <p:txBody>
              <a:bodyPr wrap="none">
                <a:spAutoFit/>
              </a:bodyPr>
              <a:lstStyle/>
              <a:p>
                <a:pPr algn="ctr" defTabSz="2889250">
                  <a:lnSpc>
                    <a:spcPct val="90000"/>
                  </a:lnSpc>
                  <a:spcBef>
                    <a:spcPct val="0"/>
                  </a:spcBef>
                  <a:spcAft>
                    <a:spcPct val="35000"/>
                  </a:spcAft>
                </a:pPr>
                <a:r>
                  <a:rPr lang="en-US" altLang="zh-CN" dirty="0" smtClean="0">
                    <a:solidFill>
                      <a:schemeClr val="bg1"/>
                    </a:solidFill>
                    <a:latin typeface="Arial" charset="0"/>
                    <a:ea typeface="Arial" charset="0"/>
                    <a:cs typeface="Arial" charset="0"/>
                  </a:rPr>
                  <a:t>Safer</a:t>
                </a:r>
                <a:endParaRPr lang="zh-CN" altLang="en-US" dirty="0">
                  <a:solidFill>
                    <a:schemeClr val="bg1"/>
                  </a:solidFill>
                  <a:latin typeface="Arial" charset="0"/>
                  <a:ea typeface="Arial" charset="0"/>
                  <a:cs typeface="Arial" charset="0"/>
                </a:endParaRPr>
              </a:p>
            </p:txBody>
          </p:sp>
        </p:grpSp>
        <p:pic>
          <p:nvPicPr>
            <p:cNvPr id="5"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4546" y="3993327"/>
              <a:ext cx="2277260" cy="1548000"/>
            </a:xfrm>
            <a:prstGeom prst="rect">
              <a:avLst/>
            </a:prstGeom>
          </p:spPr>
        </p:pic>
      </p:grpSp>
      <p:grpSp>
        <p:nvGrpSpPr>
          <p:cNvPr id="8" name="组 4"/>
          <p:cNvGrpSpPr/>
          <p:nvPr/>
        </p:nvGrpSpPr>
        <p:grpSpPr>
          <a:xfrm>
            <a:off x="10281577" y="2484338"/>
            <a:ext cx="3168004" cy="3168000"/>
            <a:chOff x="11044821" y="3594120"/>
            <a:chExt cx="3168004" cy="3168000"/>
          </a:xfrm>
        </p:grpSpPr>
        <p:grpSp>
          <p:nvGrpSpPr>
            <p:cNvPr id="9" name="组合 54"/>
            <p:cNvGrpSpPr/>
            <p:nvPr/>
          </p:nvGrpSpPr>
          <p:grpSpPr>
            <a:xfrm>
              <a:off x="11044821" y="3594120"/>
              <a:ext cx="3168004" cy="3168000"/>
              <a:chOff x="7749802" y="1764258"/>
              <a:chExt cx="2359517" cy="2359515"/>
            </a:xfrm>
          </p:grpSpPr>
          <p:sp>
            <p:nvSpPr>
              <p:cNvPr id="11" name="椭圆 26"/>
              <p:cNvSpPr/>
              <p:nvPr/>
            </p:nvSpPr>
            <p:spPr>
              <a:xfrm>
                <a:off x="7749802" y="1764258"/>
                <a:ext cx="2359517" cy="2359515"/>
              </a:xfrm>
              <a:prstGeom prst="ellipse">
                <a:avLst/>
              </a:prstGeom>
              <a:solidFill>
                <a:schemeClr val="tx2">
                  <a:lumMod val="75000"/>
                  <a:alpha val="40000"/>
                </a:schemeClr>
              </a:solidFill>
              <a:ln w="101600">
                <a:solidFill>
                  <a:srgbClr val="15C2BB">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a:latin typeface="Arial" charset="0"/>
                  <a:ea typeface="Arial" charset="0"/>
                  <a:cs typeface="Arial" charset="0"/>
                </a:endParaRPr>
              </a:p>
            </p:txBody>
          </p:sp>
          <p:sp>
            <p:nvSpPr>
              <p:cNvPr id="12" name="矩形 27"/>
              <p:cNvSpPr/>
              <p:nvPr/>
            </p:nvSpPr>
            <p:spPr>
              <a:xfrm>
                <a:off x="8168334" y="3330537"/>
                <a:ext cx="1522474" cy="357600"/>
              </a:xfrm>
              <a:prstGeom prst="rect">
                <a:avLst/>
              </a:prstGeom>
              <a:ln>
                <a:noFill/>
              </a:ln>
            </p:spPr>
            <p:txBody>
              <a:bodyPr wrap="none">
                <a:spAutoFit/>
              </a:bodyPr>
              <a:lstStyle/>
              <a:p>
                <a:pPr algn="ctr" defTabSz="2889250">
                  <a:lnSpc>
                    <a:spcPct val="90000"/>
                  </a:lnSpc>
                  <a:spcBef>
                    <a:spcPct val="0"/>
                  </a:spcBef>
                  <a:spcAft>
                    <a:spcPct val="35000"/>
                  </a:spcAft>
                </a:pPr>
                <a:r>
                  <a:rPr lang="en-US" altLang="zh-CN" dirty="0">
                    <a:solidFill>
                      <a:schemeClr val="bg1"/>
                    </a:solidFill>
                    <a:latin typeface="Arial" charset="0"/>
                    <a:ea typeface="Arial" charset="0"/>
                    <a:cs typeface="Arial" charset="0"/>
                  </a:rPr>
                  <a:t>Economical</a:t>
                </a:r>
                <a:endParaRPr lang="zh-CN" altLang="en-US" dirty="0">
                  <a:solidFill>
                    <a:schemeClr val="bg1"/>
                  </a:solidFill>
                  <a:latin typeface="Arial" charset="0"/>
                  <a:ea typeface="Arial" charset="0"/>
                  <a:cs typeface="Arial" charset="0"/>
                </a:endParaRPr>
              </a:p>
            </p:txBody>
          </p:sp>
        </p:grpSp>
        <p:pic>
          <p:nvPicPr>
            <p:cNvPr id="10"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95" y="3993327"/>
              <a:ext cx="2229856" cy="1548000"/>
            </a:xfrm>
            <a:prstGeom prst="rect">
              <a:avLst/>
            </a:prstGeom>
          </p:spPr>
        </p:pic>
      </p:grpSp>
      <p:grpSp>
        <p:nvGrpSpPr>
          <p:cNvPr id="13" name="组 3"/>
          <p:cNvGrpSpPr/>
          <p:nvPr/>
        </p:nvGrpSpPr>
        <p:grpSpPr>
          <a:xfrm>
            <a:off x="5653754" y="2335759"/>
            <a:ext cx="3368144" cy="3316579"/>
            <a:chOff x="6416998" y="3445541"/>
            <a:chExt cx="3368144" cy="3316579"/>
          </a:xfrm>
        </p:grpSpPr>
        <p:grpSp>
          <p:nvGrpSpPr>
            <p:cNvPr id="14" name="组合 54"/>
            <p:cNvGrpSpPr/>
            <p:nvPr/>
          </p:nvGrpSpPr>
          <p:grpSpPr>
            <a:xfrm>
              <a:off x="6416998" y="3594120"/>
              <a:ext cx="3168004" cy="3168000"/>
              <a:chOff x="7749802" y="1764258"/>
              <a:chExt cx="2359517" cy="2359515"/>
            </a:xfrm>
          </p:grpSpPr>
          <p:sp>
            <p:nvSpPr>
              <p:cNvPr id="16" name="椭圆 21"/>
              <p:cNvSpPr/>
              <p:nvPr/>
            </p:nvSpPr>
            <p:spPr>
              <a:xfrm>
                <a:off x="7749802" y="1764258"/>
                <a:ext cx="2359517" cy="2359515"/>
              </a:xfrm>
              <a:prstGeom prst="ellipse">
                <a:avLst/>
              </a:prstGeom>
              <a:solidFill>
                <a:schemeClr val="tx2">
                  <a:lumMod val="75000"/>
                  <a:alpha val="40000"/>
                </a:schemeClr>
              </a:solidFill>
              <a:ln w="101600">
                <a:solidFill>
                  <a:srgbClr val="15C2BB">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a:latin typeface="Arial" charset="0"/>
                  <a:ea typeface="Arial" charset="0"/>
                  <a:cs typeface="Arial" charset="0"/>
                </a:endParaRPr>
              </a:p>
            </p:txBody>
          </p:sp>
          <p:sp>
            <p:nvSpPr>
              <p:cNvPr id="17" name="矩形 22"/>
              <p:cNvSpPr/>
              <p:nvPr/>
            </p:nvSpPr>
            <p:spPr>
              <a:xfrm>
                <a:off x="8387444" y="3330537"/>
                <a:ext cx="1084261" cy="357600"/>
              </a:xfrm>
              <a:prstGeom prst="rect">
                <a:avLst/>
              </a:prstGeom>
              <a:ln>
                <a:noFill/>
              </a:ln>
            </p:spPr>
            <p:txBody>
              <a:bodyPr wrap="none">
                <a:spAutoFit/>
              </a:bodyPr>
              <a:lstStyle/>
              <a:p>
                <a:pPr algn="ctr" defTabSz="2889250">
                  <a:lnSpc>
                    <a:spcPct val="90000"/>
                  </a:lnSpc>
                  <a:spcBef>
                    <a:spcPct val="0"/>
                  </a:spcBef>
                  <a:spcAft>
                    <a:spcPct val="35000"/>
                  </a:spcAft>
                </a:pPr>
                <a:r>
                  <a:rPr lang="en-US" altLang="zh-CN" dirty="0" smtClean="0">
                    <a:solidFill>
                      <a:schemeClr val="bg1"/>
                    </a:solidFill>
                    <a:latin typeface="Arial" charset="0"/>
                    <a:ea typeface="Arial" charset="0"/>
                    <a:cs typeface="Arial" charset="0"/>
                  </a:rPr>
                  <a:t>Efficient</a:t>
                </a:r>
                <a:endParaRPr lang="zh-CN" altLang="en-US" dirty="0">
                  <a:solidFill>
                    <a:schemeClr val="bg1"/>
                  </a:solidFill>
                  <a:latin typeface="Arial" charset="0"/>
                  <a:ea typeface="Arial" charset="0"/>
                  <a:cs typeface="Arial" charset="0"/>
                </a:endParaRPr>
              </a:p>
            </p:txBody>
          </p:sp>
        </p:grpSp>
        <p:pic>
          <p:nvPicPr>
            <p:cNvPr id="15" name="图片 37"/>
            <p:cNvPicPr>
              <a:picLocks noChangeAspect="1"/>
            </p:cNvPicPr>
            <p:nvPr/>
          </p:nvPicPr>
          <p:blipFill>
            <a:blip r:embed="rId4">
              <a:duotone>
                <a:prstClr val="black"/>
                <a:srgbClr val="15C1BB">
                  <a:tint val="45000"/>
                  <a:satMod val="400000"/>
                </a:srgbClr>
              </a:duotone>
              <a:extLst>
                <a:ext uri="{28A0092B-C50C-407E-A947-70E740481C1C}">
                  <a14:useLocalDpi xmlns:a14="http://schemas.microsoft.com/office/drawing/2010/main" val="0"/>
                </a:ext>
              </a:extLst>
            </a:blip>
            <a:stretch>
              <a:fillRect/>
            </a:stretch>
          </p:blipFill>
          <p:spPr>
            <a:xfrm>
              <a:off x="6610806" y="3445541"/>
              <a:ext cx="3174336" cy="2095786"/>
            </a:xfrm>
            <a:prstGeom prst="rect">
              <a:avLst/>
            </a:prstGeom>
          </p:spPr>
        </p:pic>
      </p:grpSp>
      <p:sp>
        <p:nvSpPr>
          <p:cNvPr id="18" name="文本框 38"/>
          <p:cNvSpPr txBox="1"/>
          <p:nvPr/>
        </p:nvSpPr>
        <p:spPr>
          <a:xfrm>
            <a:off x="3356554" y="6919172"/>
            <a:ext cx="7868144" cy="1323439"/>
          </a:xfrm>
          <a:prstGeom prst="rect">
            <a:avLst/>
          </a:prstGeom>
          <a:noFill/>
        </p:spPr>
        <p:txBody>
          <a:bodyPr wrap="square" rtlCol="0">
            <a:spAutoFit/>
          </a:bodyPr>
          <a:lstStyle/>
          <a:p>
            <a:pPr algn="ctr"/>
            <a:r>
              <a:rPr kumimoji="1" lang="en-US" altLang="zh-CN" sz="4000" dirty="0" smtClean="0">
                <a:solidFill>
                  <a:schemeClr val="bg1"/>
                </a:solidFill>
                <a:latin typeface="Arial" charset="0"/>
                <a:ea typeface="Arial" charset="0"/>
                <a:cs typeface="Arial" charset="0"/>
              </a:rPr>
              <a:t>目标：储蓄</a:t>
            </a:r>
            <a:r>
              <a:rPr kumimoji="1" lang="en-US" altLang="zh-CN" sz="4000" b="1" dirty="0" smtClean="0">
                <a:solidFill>
                  <a:srgbClr val="FFC000"/>
                </a:solidFill>
                <a:latin typeface="Arial" charset="0"/>
                <a:ea typeface="Arial" charset="0"/>
                <a:cs typeface="Arial" charset="0"/>
              </a:rPr>
              <a:t>3000 +</a:t>
            </a:r>
            <a:r>
              <a:rPr kumimoji="1" lang="en-US" altLang="zh-CN" sz="4000" dirty="0" smtClean="0">
                <a:solidFill>
                  <a:schemeClr val="bg1"/>
                </a:solidFill>
                <a:latin typeface="Arial" charset="0"/>
                <a:ea typeface="Arial" charset="0"/>
                <a:cs typeface="Arial" charset="0"/>
              </a:rPr>
              <a:t>***Error (52001:TIMEOUT):  </a:t>
            </a:r>
            <a:r>
              <a:rPr kumimoji="1" lang="en-US" altLang="zh-CN" sz="4000" dirty="0">
                <a:solidFill>
                  <a:schemeClr val="bg1"/>
                </a:solidFill>
                <a:latin typeface="Arial" charset="0"/>
                <a:ea typeface="Arial" charset="0"/>
                <a:cs typeface="Arial" charset="0"/>
              </a:rPr>
              <a:t>因道路交通死亡而死亡</a:t>
            </a:r>
            <a:r>
              <a:rPr kumimoji="1" lang="en-US" altLang="zh-CN" sz="4000" dirty="0" smtClean="0">
                <a:solidFill>
                  <a:schemeClr val="bg1"/>
                </a:solidFill>
                <a:latin typeface="Arial" charset="0"/>
                <a:ea typeface="Arial" charset="0"/>
                <a:cs typeface="Arial" charset="0"/>
              </a:rPr>
              <a:t>白天</a:t>
            </a:r>
            <a:endParaRPr kumimoji="1" lang="en-US" altLang="zh-CN" sz="4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12033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55"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自然用户界面目标</a:t>
            </a:r>
          </a:p>
        </p:txBody>
      </p:sp>
      <p:sp>
        <p:nvSpPr>
          <p:cNvPr id="3" name="Content Placeholder 2"/>
          <p:cNvSpPr>
            <a:spLocks noGrp="1"/>
          </p:cNvSpPr>
          <p:nvPr>
            <p:ph sz="quarter" idx="10"/>
          </p:nvPr>
        </p:nvSpPr>
        <p:spPr>
          <a:xfrm>
            <a:off x="457200" y="6400800"/>
            <a:ext cx="13716000" cy="1371600"/>
          </a:xfrm>
        </p:spPr>
        <p:txBody>
          <a:bodyPr/>
          <a:lstStyle/>
          <a:p>
            <a:r>
              <a:rPr lang="en-US" dirty="0" smtClean="0">
                <a:latin typeface="+mj-lt"/>
              </a:rPr>
              <a:t>制作</a:t>
            </a:r>
            <a:r>
              <a:rPr lang="en-US" dirty="0">
                <a:latin typeface="+mj-lt"/>
              </a:rPr>
              <a:t>与自然交互作用的设备交互</a:t>
            </a:r>
            <a:r>
              <a:rPr lang="en-US" dirty="0" smtClean="0">
                <a:latin typeface="+mj-lt"/>
              </a:rPr>
              <a:t>人类。</a:t>
            </a:r>
            <a:endParaRPr lang="en-US" dirty="0">
              <a:latin typeface="+mj-lt"/>
            </a:endParaRPr>
          </a:p>
        </p:txBody>
      </p:sp>
      <p:pic>
        <p:nvPicPr>
          <p:cNvPr id="6" name="Picture 5"/>
          <p:cNvPicPr>
            <a:picLocks noChangeAspect="1"/>
          </p:cNvPicPr>
          <p:nvPr/>
        </p:nvPicPr>
        <p:blipFill rotWithShape="1">
          <a:blip r:embed="rId2">
            <a:alphaModFix/>
            <a:extLst>
              <a:ext uri="{28A0092B-C50C-407E-A947-70E740481C1C}">
                <a14:useLocalDpi xmlns:a14="http://schemas.microsoft.com/office/drawing/2010/main" val="0"/>
              </a:ext>
            </a:extLst>
          </a:blip>
          <a:srcRect t="38625" b="9603"/>
          <a:stretch/>
        </p:blipFill>
        <p:spPr>
          <a:xfrm>
            <a:off x="457200" y="1737360"/>
            <a:ext cx="13716000" cy="4663440"/>
          </a:xfrm>
          <a:prstGeom prst="rect">
            <a:avLst/>
          </a:prstGeom>
        </p:spPr>
      </p:pic>
    </p:spTree>
    <p:extLst>
      <p:ext uri="{BB962C8B-B14F-4D97-AF65-F5344CB8AC3E}">
        <p14:creationId xmlns:p14="http://schemas.microsoft.com/office/powerpoint/2010/main" val="50431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自然用户界面</a:t>
            </a:r>
            <a:r>
              <a:rPr lang="en-US" dirty="0" smtClean="0"/>
              <a:t>挑战</a:t>
            </a:r>
            <a:endParaRPr lang="en-US" dirty="0"/>
          </a:p>
        </p:txBody>
      </p:sp>
      <p:sp>
        <p:nvSpPr>
          <p:cNvPr id="3" name="Content Placeholder 2"/>
          <p:cNvSpPr>
            <a:spLocks noGrp="1"/>
          </p:cNvSpPr>
          <p:nvPr>
            <p:ph sz="quarter" idx="10"/>
          </p:nvPr>
        </p:nvSpPr>
        <p:spPr>
          <a:xfrm>
            <a:off x="457200" y="5029200"/>
            <a:ext cx="2624328" cy="1828800"/>
          </a:xfrm>
        </p:spPr>
        <p:txBody>
          <a:bodyPr/>
          <a:lstStyle/>
          <a:p>
            <a:r>
              <a:rPr lang="en-US" sz="3000" dirty="0" smtClean="0">
                <a:latin typeface="+mj-lt"/>
              </a:rPr>
              <a:t>语音识别</a:t>
            </a:r>
            <a:endParaRPr lang="en-US" sz="3000" dirty="0">
              <a:latin typeface="+mj-lt"/>
            </a:endParaRPr>
          </a:p>
        </p:txBody>
      </p:sp>
      <p:sp>
        <p:nvSpPr>
          <p:cNvPr id="4" name="Content Placeholder 3"/>
          <p:cNvSpPr>
            <a:spLocks noGrp="1"/>
          </p:cNvSpPr>
          <p:nvPr>
            <p:ph sz="quarter" idx="11"/>
          </p:nvPr>
        </p:nvSpPr>
        <p:spPr>
          <a:xfrm>
            <a:off x="11548872" y="5029200"/>
            <a:ext cx="2624328" cy="1828800"/>
          </a:xfrm>
        </p:spPr>
        <p:txBody>
          <a:bodyPr/>
          <a:lstStyle/>
          <a:p>
            <a:r>
              <a:rPr lang="en-US" sz="3000" dirty="0" smtClean="0">
                <a:latin typeface="+mj-lt"/>
              </a:rPr>
              <a:t>语音合成</a:t>
            </a:r>
            <a:endParaRPr lang="en-US" sz="3000" dirty="0">
              <a:latin typeface="+mj-lt"/>
            </a:endParaRPr>
          </a:p>
        </p:txBody>
      </p:sp>
      <p:sp>
        <p:nvSpPr>
          <p:cNvPr id="5" name="Content Placeholder 4"/>
          <p:cNvSpPr>
            <a:spLocks noGrp="1"/>
          </p:cNvSpPr>
          <p:nvPr>
            <p:ph sz="quarter" idx="12"/>
          </p:nvPr>
        </p:nvSpPr>
        <p:spPr>
          <a:xfrm>
            <a:off x="3832311" y="5005164"/>
            <a:ext cx="2624328" cy="1828800"/>
          </a:xfrm>
        </p:spPr>
        <p:txBody>
          <a:bodyPr/>
          <a:lstStyle/>
          <a:p>
            <a:r>
              <a:rPr lang="en-US" sz="3000" dirty="0" smtClean="0">
                <a:latin typeface="+mj-lt"/>
              </a:rPr>
              <a:t>情绪识别</a:t>
            </a:r>
            <a:endParaRPr lang="en-US" sz="3000" dirty="0">
              <a:latin typeface="+mj-lt"/>
            </a:endParaRPr>
          </a:p>
        </p:txBody>
      </p:sp>
      <p:sp>
        <p:nvSpPr>
          <p:cNvPr id="7" name="Content Placeholder 6"/>
          <p:cNvSpPr>
            <a:spLocks noGrp="1"/>
          </p:cNvSpPr>
          <p:nvPr>
            <p:ph sz="quarter" idx="14"/>
          </p:nvPr>
        </p:nvSpPr>
        <p:spPr>
          <a:xfrm>
            <a:off x="7689579" y="5029200"/>
            <a:ext cx="2624328" cy="1828800"/>
          </a:xfrm>
        </p:spPr>
        <p:txBody>
          <a:bodyPr/>
          <a:lstStyle/>
          <a:p>
            <a:r>
              <a:rPr lang="en-US" sz="3000" dirty="0" smtClean="0">
                <a:latin typeface="+mj-lt"/>
              </a:rPr>
              <a:t>对话系统</a:t>
            </a:r>
            <a:endParaRPr lang="en-US" sz="3000" dirty="0">
              <a:latin typeface="+mj-l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965196"/>
            <a:ext cx="1828292" cy="182829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491" y="3031491"/>
            <a:ext cx="1761997" cy="176199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8507" y="3129788"/>
            <a:ext cx="1663700" cy="1663700"/>
          </a:xfrm>
          <a:prstGeom prst="rect">
            <a:avLst/>
          </a:prstGeom>
        </p:spPr>
      </p:pic>
      <p:grpSp>
        <p:nvGrpSpPr>
          <p:cNvPr id="16" name="Group 15"/>
          <p:cNvGrpSpPr/>
          <p:nvPr/>
        </p:nvGrpSpPr>
        <p:grpSpPr>
          <a:xfrm>
            <a:off x="11548872" y="2614168"/>
            <a:ext cx="2129028" cy="2097024"/>
            <a:chOff x="11548872" y="2798064"/>
            <a:chExt cx="2129028" cy="2097024"/>
          </a:xfrm>
        </p:grpSpPr>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48872" y="3434588"/>
              <a:ext cx="1460500" cy="14605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20372" y="2798064"/>
              <a:ext cx="1557528" cy="1557528"/>
            </a:xfrm>
            <a:prstGeom prst="rect">
              <a:avLst/>
            </a:prstGeom>
          </p:spPr>
        </p:pic>
      </p:grpSp>
    </p:spTree>
    <p:extLst>
      <p:ext uri="{BB962C8B-B14F-4D97-AF65-F5344CB8AC3E}">
        <p14:creationId xmlns:p14="http://schemas.microsoft.com/office/powerpoint/2010/main" val="181416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语音识别</a:t>
            </a:r>
            <a:br>
              <a:rPr lang="en-US" dirty="0" smtClean="0"/>
            </a:br>
            <a:r>
              <a:rPr lang="en-US" sz="3200" dirty="0" smtClean="0"/>
              <a:t>百度斯威尔</a:t>
            </a:r>
            <a:endParaRPr lang="en-US" sz="32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36" y="2623200"/>
            <a:ext cx="14630400" cy="444843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36" y="2623200"/>
            <a:ext cx="14630400" cy="444843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136" y="2623200"/>
            <a:ext cx="14630400" cy="4448432"/>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136" y="2623200"/>
            <a:ext cx="14630400" cy="444843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36" y="2623200"/>
            <a:ext cx="14630400" cy="444843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136" y="2623200"/>
            <a:ext cx="14630400" cy="4448432"/>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136" y="2623200"/>
            <a:ext cx="14630400" cy="4448432"/>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136" y="2635900"/>
            <a:ext cx="14630400" cy="4448432"/>
          </a:xfrm>
          <a:prstGeom prst="rect">
            <a:avLst/>
          </a:prstGeom>
        </p:spPr>
      </p:pic>
      <p:sp>
        <p:nvSpPr>
          <p:cNvPr id="22" name="TextBox 21"/>
          <p:cNvSpPr txBox="1"/>
          <p:nvPr/>
        </p:nvSpPr>
        <p:spPr>
          <a:xfrm>
            <a:off x="6749179" y="2755157"/>
            <a:ext cx="1132041" cy="461665"/>
          </a:xfrm>
          <a:prstGeom prst="rect">
            <a:avLst/>
          </a:prstGeom>
          <a:noFill/>
        </p:spPr>
        <p:txBody>
          <a:bodyPr wrap="none" rtlCol="0">
            <a:spAutoFit/>
          </a:bodyPr>
          <a:lstStyle/>
          <a:p>
            <a:r>
              <a:rPr lang="en-US" sz="2400" dirty="0" smtClean="0">
                <a:solidFill>
                  <a:schemeClr val="bg1"/>
                </a:solidFill>
                <a:latin typeface="+mj-lt"/>
              </a:rPr>
              <a:t>英语</a:t>
            </a:r>
            <a:endParaRPr lang="en-US" sz="2400" dirty="0">
              <a:solidFill>
                <a:schemeClr val="bg1"/>
              </a:solidFill>
              <a:latin typeface="+mj-lt"/>
            </a:endParaRPr>
          </a:p>
        </p:txBody>
      </p:sp>
    </p:spTree>
    <p:extLst>
      <p:ext uri="{BB962C8B-B14F-4D97-AF65-F5344CB8AC3E}">
        <p14:creationId xmlns:p14="http://schemas.microsoft.com/office/powerpoint/2010/main" val="125225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为什么深</a:t>
            </a:r>
            <a:r>
              <a:rPr lang="en-US" dirty="0" smtClean="0"/>
              <a:t>学习？</a:t>
            </a:r>
            <a:endParaRPr lang="en-US" dirty="0"/>
          </a:p>
        </p:txBody>
      </p:sp>
      <p:graphicFrame>
        <p:nvGraphicFramePr>
          <p:cNvPr id="2" name="Chart 1"/>
          <p:cNvGraphicFramePr/>
          <p:nvPr>
            <p:extLst>
              <p:ext uri="{D42A27DB-BD31-4B8C-83A1-F6EECF244321}">
                <p14:modId xmlns:p14="http://schemas.microsoft.com/office/powerpoint/2010/main" val="1779192135"/>
              </p:ext>
            </p:extLst>
          </p:nvPr>
        </p:nvGraphicFramePr>
        <p:xfrm>
          <a:off x="457200" y="1554482"/>
          <a:ext cx="13716000" cy="6217920"/>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1224773" y="2692400"/>
            <a:ext cx="10052827" cy="3805621"/>
            <a:chOff x="1989480" y="3804891"/>
            <a:chExt cx="6348334" cy="2557660"/>
          </a:xfrm>
        </p:grpSpPr>
        <p:sp>
          <p:nvSpPr>
            <p:cNvPr id="17" name="Freeform 16"/>
            <p:cNvSpPr/>
            <p:nvPr/>
          </p:nvSpPr>
          <p:spPr>
            <a:xfrm>
              <a:off x="1989480" y="5243388"/>
              <a:ext cx="6059766" cy="999067"/>
            </a:xfrm>
            <a:custGeom>
              <a:avLst/>
              <a:gdLst>
                <a:gd name="connsiteX0" fmla="*/ 0 w 4622800"/>
                <a:gd name="connsiteY0" fmla="*/ 1151467 h 1151467"/>
                <a:gd name="connsiteX1" fmla="*/ 1405467 w 4622800"/>
                <a:gd name="connsiteY1" fmla="*/ 406400 h 1151467"/>
                <a:gd name="connsiteX2" fmla="*/ 2844800 w 4622800"/>
                <a:gd name="connsiteY2" fmla="*/ 101600 h 1151467"/>
                <a:gd name="connsiteX3" fmla="*/ 4622800 w 4622800"/>
                <a:gd name="connsiteY3" fmla="*/ 0 h 1151467"/>
              </a:gdLst>
              <a:ahLst/>
              <a:cxnLst>
                <a:cxn ang="0">
                  <a:pos x="connsiteX0" y="connsiteY0"/>
                </a:cxn>
                <a:cxn ang="0">
                  <a:pos x="connsiteX1" y="connsiteY1"/>
                </a:cxn>
                <a:cxn ang="0">
                  <a:pos x="connsiteX2" y="connsiteY2"/>
                </a:cxn>
                <a:cxn ang="0">
                  <a:pos x="connsiteX3" y="connsiteY3"/>
                </a:cxn>
              </a:cxnLst>
              <a:rect l="l" t="t" r="r" b="b"/>
              <a:pathLst>
                <a:path w="4622800" h="1151467">
                  <a:moveTo>
                    <a:pt x="0" y="1151467"/>
                  </a:moveTo>
                  <a:cubicBezTo>
                    <a:pt x="465667" y="866422"/>
                    <a:pt x="931334" y="581378"/>
                    <a:pt x="1405467" y="406400"/>
                  </a:cubicBezTo>
                  <a:cubicBezTo>
                    <a:pt x="1879600" y="231422"/>
                    <a:pt x="2308578" y="169333"/>
                    <a:pt x="2844800" y="101600"/>
                  </a:cubicBezTo>
                  <a:cubicBezTo>
                    <a:pt x="3381022" y="33867"/>
                    <a:pt x="4622800" y="0"/>
                    <a:pt x="4622800" y="0"/>
                  </a:cubicBezTo>
                </a:path>
              </a:pathLst>
            </a:custGeom>
            <a:noFill/>
            <a:ln w="69850" cap="rnd" cmpd="sng" algn="ctr">
              <a:solidFill>
                <a:srgbClr val="8BD9ED"/>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
                <a:cs typeface=""/>
              </a:endParaRPr>
            </a:p>
          </p:txBody>
        </p:sp>
        <p:sp>
          <p:nvSpPr>
            <p:cNvPr id="19" name="Freeform 18"/>
            <p:cNvSpPr/>
            <p:nvPr/>
          </p:nvSpPr>
          <p:spPr>
            <a:xfrm>
              <a:off x="2598841" y="4635051"/>
              <a:ext cx="5382698" cy="1727500"/>
            </a:xfrm>
            <a:custGeom>
              <a:avLst/>
              <a:gdLst>
                <a:gd name="connsiteX0" fmla="*/ 0 w 4622800"/>
                <a:gd name="connsiteY0" fmla="*/ 1151467 h 1151467"/>
                <a:gd name="connsiteX1" fmla="*/ 1405467 w 4622800"/>
                <a:gd name="connsiteY1" fmla="*/ 406400 h 1151467"/>
                <a:gd name="connsiteX2" fmla="*/ 2844800 w 4622800"/>
                <a:gd name="connsiteY2" fmla="*/ 101600 h 1151467"/>
                <a:gd name="connsiteX3" fmla="*/ 4622800 w 4622800"/>
                <a:gd name="connsiteY3" fmla="*/ 0 h 1151467"/>
              </a:gdLst>
              <a:ahLst/>
              <a:cxnLst>
                <a:cxn ang="0">
                  <a:pos x="connsiteX0" y="connsiteY0"/>
                </a:cxn>
                <a:cxn ang="0">
                  <a:pos x="connsiteX1" y="connsiteY1"/>
                </a:cxn>
                <a:cxn ang="0">
                  <a:pos x="connsiteX2" y="connsiteY2"/>
                </a:cxn>
                <a:cxn ang="0">
                  <a:pos x="connsiteX3" y="connsiteY3"/>
                </a:cxn>
              </a:cxnLst>
              <a:rect l="l" t="t" r="r" b="b"/>
              <a:pathLst>
                <a:path w="4622800" h="1151467">
                  <a:moveTo>
                    <a:pt x="0" y="1151467"/>
                  </a:moveTo>
                  <a:cubicBezTo>
                    <a:pt x="465667" y="866422"/>
                    <a:pt x="931334" y="581378"/>
                    <a:pt x="1405467" y="406400"/>
                  </a:cubicBezTo>
                  <a:cubicBezTo>
                    <a:pt x="1879600" y="231422"/>
                    <a:pt x="2308578" y="169333"/>
                    <a:pt x="2844800" y="101600"/>
                  </a:cubicBezTo>
                  <a:cubicBezTo>
                    <a:pt x="3381022" y="33867"/>
                    <a:pt x="4622800" y="0"/>
                    <a:pt x="4622800" y="0"/>
                  </a:cubicBezTo>
                </a:path>
              </a:pathLst>
            </a:custGeom>
            <a:noFill/>
            <a:ln w="101600" cap="rnd" cmpd="sng" algn="ctr">
              <a:solidFill>
                <a:srgbClr val="FFFF00"/>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
                <a:cs typeface=""/>
              </a:endParaRPr>
            </a:p>
          </p:txBody>
        </p:sp>
        <p:sp>
          <p:nvSpPr>
            <p:cNvPr id="18" name="Freeform 17"/>
            <p:cNvSpPr/>
            <p:nvPr/>
          </p:nvSpPr>
          <p:spPr>
            <a:xfrm rot="21001828">
              <a:off x="3112193" y="3804891"/>
              <a:ext cx="5225621" cy="2250809"/>
            </a:xfrm>
            <a:custGeom>
              <a:avLst/>
              <a:gdLst>
                <a:gd name="connsiteX0" fmla="*/ 0 w 2628900"/>
                <a:gd name="connsiteY0" fmla="*/ 609600 h 609600"/>
                <a:gd name="connsiteX1" fmla="*/ 1295400 w 2628900"/>
                <a:gd name="connsiteY1" fmla="*/ 215900 h 609600"/>
                <a:gd name="connsiteX2" fmla="*/ 2628900 w 2628900"/>
                <a:gd name="connsiteY2" fmla="*/ 0 h 609600"/>
              </a:gdLst>
              <a:ahLst/>
              <a:cxnLst>
                <a:cxn ang="0">
                  <a:pos x="connsiteX0" y="connsiteY0"/>
                </a:cxn>
                <a:cxn ang="0">
                  <a:pos x="connsiteX1" y="connsiteY1"/>
                </a:cxn>
                <a:cxn ang="0">
                  <a:pos x="connsiteX2" y="connsiteY2"/>
                </a:cxn>
              </a:cxnLst>
              <a:rect l="l" t="t" r="r" b="b"/>
              <a:pathLst>
                <a:path w="2628900" h="609600">
                  <a:moveTo>
                    <a:pt x="0" y="609600"/>
                  </a:moveTo>
                  <a:cubicBezTo>
                    <a:pt x="428625" y="463550"/>
                    <a:pt x="857250" y="317500"/>
                    <a:pt x="1295400" y="215900"/>
                  </a:cubicBezTo>
                  <a:cubicBezTo>
                    <a:pt x="1733550" y="114300"/>
                    <a:pt x="2181225" y="57150"/>
                    <a:pt x="2628900" y="0"/>
                  </a:cubicBezTo>
                </a:path>
              </a:pathLst>
            </a:custGeom>
            <a:noFill/>
            <a:ln w="101600" cap="rnd"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8300"/>
                </a:solidFill>
                <a:effectLst/>
                <a:uLnTx/>
                <a:uFillTx/>
                <a:latin typeface="Arial"/>
                <a:ea typeface=""/>
                <a:cs typeface=""/>
              </a:endParaRPr>
            </a:p>
          </p:txBody>
        </p:sp>
      </p:grpSp>
    </p:spTree>
    <p:extLst>
      <p:ext uri="{BB962C8B-B14F-4D97-AF65-F5344CB8AC3E}">
        <p14:creationId xmlns:p14="http://schemas.microsoft.com/office/powerpoint/2010/main" val="36789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1_Custom Design">
  <a:themeElements>
    <a:clrScheme name="1701-Baidu">
      <a:dk1>
        <a:srgbClr val="000000"/>
      </a:dk1>
      <a:lt1>
        <a:srgbClr val="FFFFFF"/>
      </a:lt1>
      <a:dk2>
        <a:srgbClr val="000000"/>
      </a:dk2>
      <a:lt2>
        <a:srgbClr val="F8F8F8"/>
      </a:lt2>
      <a:accent1>
        <a:srgbClr val="DDDDDD"/>
      </a:accent1>
      <a:accent2>
        <a:srgbClr val="EE3333"/>
      </a:accent2>
      <a:accent3>
        <a:srgbClr val="11AA99"/>
      </a:accent3>
      <a:accent4>
        <a:srgbClr val="3366AA"/>
      </a:accent4>
      <a:accent5>
        <a:srgbClr val="EE7722"/>
      </a:accent5>
      <a:accent6>
        <a:srgbClr val="992288"/>
      </a:accent6>
      <a:hlink>
        <a:srgbClr val="EE3333"/>
      </a:hlink>
      <a:folHlink>
        <a:srgbClr val="EE3333"/>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17670</TotalTime>
  <Words>519</Words>
  <Application>Microsoft Macintosh PowerPoint</Application>
  <PresentationFormat>Custom</PresentationFormat>
  <Paragraphs>138</Paragraphs>
  <Slides>31</Slides>
  <Notes>8</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1_Custom Design</vt:lpstr>
      <vt:lpstr>The Need for Speed: Benchmarking DL Workloads</vt:lpstr>
      <vt:lpstr>What can AI do for us?</vt:lpstr>
      <vt:lpstr>OCR Based Translation App Baidu IDL </vt:lpstr>
      <vt:lpstr>Self Driving Car Baidu ADU</vt:lpstr>
      <vt:lpstr>Self Driving Car Baidu ADU</vt:lpstr>
      <vt:lpstr>Natural User Interfaces Goal</vt:lpstr>
      <vt:lpstr>Natural User Interfaces Challenges</vt:lpstr>
      <vt:lpstr>Speech Recognition Baidu SVAIL</vt:lpstr>
      <vt:lpstr>Why Deep Learning?</vt:lpstr>
      <vt:lpstr>Key Tenets of Deep Learning</vt:lpstr>
      <vt:lpstr>How Large is our Data?</vt:lpstr>
      <vt:lpstr>Key Tenets of Deep Learning</vt:lpstr>
      <vt:lpstr>Fully Connected Layer</vt:lpstr>
      <vt:lpstr>Convolutional Layers</vt:lpstr>
      <vt:lpstr>Recurrent Layers</vt:lpstr>
      <vt:lpstr>Key Tenets of Deep Learning</vt:lpstr>
      <vt:lpstr>How do we train deep learning models?</vt:lpstr>
      <vt:lpstr>Multiple Processors</vt:lpstr>
      <vt:lpstr>To summarize so far</vt:lpstr>
      <vt:lpstr>Training Many Large Models Quickly</vt:lpstr>
      <vt:lpstr>All this complexity slows things down significantly!</vt:lpstr>
      <vt:lpstr>PowerPoint Presentation</vt:lpstr>
      <vt:lpstr>DeepBench</vt:lpstr>
      <vt:lpstr>What is DeepBench?</vt:lpstr>
      <vt:lpstr>Where does DeepBench fit in?</vt:lpstr>
      <vt:lpstr>Why DeepBench?</vt:lpstr>
      <vt:lpstr>DeepBench Results</vt:lpstr>
      <vt:lpstr>Benchmarks – Matrix Multiply</vt:lpstr>
      <vt:lpstr>Benchmarks - Convolutions</vt:lpstr>
      <vt:lpstr>Community Involvement</vt:lpstr>
      <vt:lpstr>Greg Diamos gregdiamos@baidu.com  Sharan Narang sharan@baidu.com  http://research.baidu.com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Sharan Narang</cp:lastModifiedBy>
  <cp:revision>370</cp:revision>
  <dcterms:created xsi:type="dcterms:W3CDTF">2016-05-12T04:48:35Z</dcterms:created>
  <dcterms:modified xsi:type="dcterms:W3CDTF">2016-09-26T19:42:15Z</dcterms:modified>
</cp:coreProperties>
</file>